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9"/>
  </p:notesMasterIdLst>
  <p:handoutMasterIdLst>
    <p:handoutMasterId r:id="rId70"/>
  </p:handoutMasterIdLst>
  <p:sldIdLst>
    <p:sldId id="256" r:id="rId2"/>
    <p:sldId id="269" r:id="rId3"/>
    <p:sldId id="344" r:id="rId4"/>
    <p:sldId id="340" r:id="rId5"/>
    <p:sldId id="369" r:id="rId6"/>
    <p:sldId id="310" r:id="rId7"/>
    <p:sldId id="311" r:id="rId8"/>
    <p:sldId id="345" r:id="rId9"/>
    <p:sldId id="313" r:id="rId10"/>
    <p:sldId id="383" r:id="rId11"/>
    <p:sldId id="335" r:id="rId12"/>
    <p:sldId id="326" r:id="rId13"/>
    <p:sldId id="258" r:id="rId14"/>
    <p:sldId id="371" r:id="rId15"/>
    <p:sldId id="327" r:id="rId16"/>
    <p:sldId id="257" r:id="rId17"/>
    <p:sldId id="293" r:id="rId18"/>
    <p:sldId id="370" r:id="rId19"/>
    <p:sldId id="280" r:id="rId20"/>
    <p:sldId id="287" r:id="rId21"/>
    <p:sldId id="286" r:id="rId22"/>
    <p:sldId id="338" r:id="rId23"/>
    <p:sldId id="385" r:id="rId24"/>
    <p:sldId id="386" r:id="rId25"/>
    <p:sldId id="387" r:id="rId26"/>
    <p:sldId id="297" r:id="rId27"/>
    <p:sldId id="388" r:id="rId28"/>
    <p:sldId id="391" r:id="rId29"/>
    <p:sldId id="389" r:id="rId30"/>
    <p:sldId id="390" r:id="rId31"/>
    <p:sldId id="270" r:id="rId32"/>
    <p:sldId id="343" r:id="rId33"/>
    <p:sldId id="392" r:id="rId34"/>
    <p:sldId id="273" r:id="rId35"/>
    <p:sldId id="291" r:id="rId36"/>
    <p:sldId id="292" r:id="rId37"/>
    <p:sldId id="271" r:id="rId38"/>
    <p:sldId id="302" r:id="rId39"/>
    <p:sldId id="394" r:id="rId40"/>
    <p:sldId id="384" r:id="rId41"/>
    <p:sldId id="342" r:id="rId42"/>
    <p:sldId id="397" r:id="rId43"/>
    <p:sldId id="393" r:id="rId44"/>
    <p:sldId id="373" r:id="rId45"/>
    <p:sldId id="374" r:id="rId46"/>
    <p:sldId id="375" r:id="rId47"/>
    <p:sldId id="308" r:id="rId48"/>
    <p:sldId id="309" r:id="rId49"/>
    <p:sldId id="395" r:id="rId50"/>
    <p:sldId id="382" r:id="rId51"/>
    <p:sldId id="298" r:id="rId52"/>
    <p:sldId id="325" r:id="rId53"/>
    <p:sldId id="306" r:id="rId54"/>
    <p:sldId id="372" r:id="rId55"/>
    <p:sldId id="303" r:id="rId56"/>
    <p:sldId id="304" r:id="rId57"/>
    <p:sldId id="283" r:id="rId58"/>
    <p:sldId id="396" r:id="rId59"/>
    <p:sldId id="339" r:id="rId60"/>
    <p:sldId id="330" r:id="rId61"/>
    <p:sldId id="288" r:id="rId62"/>
    <p:sldId id="315" r:id="rId63"/>
    <p:sldId id="316" r:id="rId64"/>
    <p:sldId id="376" r:id="rId65"/>
    <p:sldId id="377" r:id="rId66"/>
    <p:sldId id="321" r:id="rId67"/>
    <p:sldId id="266" r:id="rId6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p:cViewPr varScale="1">
        <p:scale>
          <a:sx n="162" d="100"/>
          <a:sy n="162" d="100"/>
        </p:scale>
        <p:origin x="1812" y="144"/>
      </p:cViewPr>
      <p:guideLst>
        <p:guide orient="horz" pos="2160"/>
        <p:guide pos="288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2/20/2021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2/20/2021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2/20/2021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2/20/2021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hyperlink" Target="http://www.sparkfun.com/" TargetMode="External"/><Relationship Id="rId13" Type="http://schemas.openxmlformats.org/officeDocument/2006/relationships/hyperlink" Target="mailto:cduey@msn.com" TargetMode="External"/><Relationship Id="rId3" Type="http://schemas.openxmlformats.org/officeDocument/2006/relationships/hyperlink" Target="http://www.raspberrypi.org/" TargetMode="External"/><Relationship Id="rId7" Type="http://schemas.openxmlformats.org/officeDocument/2006/relationships/hyperlink" Target="http://learn.adafruit.com/category/raspberry-pi" TargetMode="External"/><Relationship Id="rId12"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www.adafruit.com/" TargetMode="External"/><Relationship Id="rId11" Type="http://schemas.openxmlformats.org/officeDocument/2006/relationships/hyperlink" Target="http://www.instructables.com/howto/Raspberry+Pi/" TargetMode="External"/><Relationship Id="rId5" Type="http://schemas.openxmlformats.org/officeDocument/2006/relationships/hyperlink" Target="http://www.tomshardware.com/" TargetMode="External"/><Relationship Id="rId10" Type="http://schemas.openxmlformats.org/officeDocument/2006/relationships/hyperlink" Target="http://www.microcenter.com/" TargetMode="External"/><Relationship Id="rId4" Type="http://schemas.openxmlformats.org/officeDocument/2006/relationships/hyperlink" Target="http://www.raspberrypi.org/downloads" TargetMode="External"/><Relationship Id="rId9" Type="http://schemas.openxmlformats.org/officeDocument/2006/relationships/hyperlink" Target="http://www.newark.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coursera.org/learn/introduction-git-github"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hyperlink" Target="https://project-downloads.drogon.net/wiringpi-latest.deb"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edia.digikey.com/Resources/Maker/the-original-guide-to-boards-2020.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learn.sparkfun.com/tutorials/setting-up-a-raspberry-pi-3-as-an-access-point"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embedded systems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February 26</a:t>
            </a:r>
            <a:r>
              <a:rPr lang="en-US" baseline="30000" dirty="0"/>
              <a:t>th</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7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4876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a:ln>
                  <a:noFill/>
                </a:ln>
                <a:solidFill>
                  <a:srgbClr val="000000"/>
                </a:solidFill>
                <a:effectLst/>
                <a:latin typeface="Calibri" pitchFamily="34" charset="0"/>
                <a:cs typeface="Arial" pitchFamily="34" charset="0"/>
              </a:rPr>
              <a:t>TM Raspberry Pi Foundation  www.raspberrypi.org</a:t>
            </a:r>
            <a:endParaRPr kumimoji="0" lang="en-US" altLang="en-US" sz="600" b="0" i="0" u="none" strike="noStrike" cap="none" normalizeH="0" baseline="0" dirty="0">
              <a:ln>
                <a:noFill/>
              </a:ln>
              <a:solidFill>
                <a:schemeClr val="tx1"/>
              </a:solidFill>
              <a:effectLst/>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5610449" y="5265576"/>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pic>
        <p:nvPicPr>
          <p:cNvPr id="6" name="Picture 5">
            <a:extLst>
              <a:ext uri="{FF2B5EF4-FFF2-40B4-BE49-F238E27FC236}">
                <a16:creationId xmlns:a16="http://schemas.microsoft.com/office/drawing/2014/main" id="{2A792AFC-0A6C-4906-AC3D-98719F8E3703}"/>
              </a:ext>
            </a:extLst>
          </p:cNvPr>
          <p:cNvPicPr>
            <a:picLocks noChangeAspect="1"/>
          </p:cNvPicPr>
          <p:nvPr/>
        </p:nvPicPr>
        <p:blipFill>
          <a:blip r:embed="rId2"/>
          <a:stretch>
            <a:fillRect/>
          </a:stretch>
        </p:blipFill>
        <p:spPr>
          <a:xfrm>
            <a:off x="609600" y="5211492"/>
            <a:ext cx="1905000" cy="1539851"/>
          </a:xfrm>
          <a:prstGeom prst="rect">
            <a:avLst/>
          </a:prstGeom>
        </p:spPr>
      </p:pic>
      <p:pic>
        <p:nvPicPr>
          <p:cNvPr id="8" name="Picture 7">
            <a:extLst>
              <a:ext uri="{FF2B5EF4-FFF2-40B4-BE49-F238E27FC236}">
                <a16:creationId xmlns:a16="http://schemas.microsoft.com/office/drawing/2014/main" id="{A8B86E34-2438-4182-8864-CB21698772F0}"/>
              </a:ext>
            </a:extLst>
          </p:cNvPr>
          <p:cNvPicPr>
            <a:picLocks noChangeAspect="1"/>
          </p:cNvPicPr>
          <p:nvPr/>
        </p:nvPicPr>
        <p:blipFill>
          <a:blip r:embed="rId3"/>
          <a:stretch>
            <a:fillRect/>
          </a:stretch>
        </p:blipFill>
        <p:spPr>
          <a:xfrm>
            <a:off x="3048001" y="5386747"/>
            <a:ext cx="1676399" cy="1364596"/>
          </a:xfrm>
          <a:prstGeom prst="rect">
            <a:avLst/>
          </a:prstGeom>
        </p:spPr>
      </p:pic>
      <p:pic>
        <p:nvPicPr>
          <p:cNvPr id="10" name="Picture 9">
            <a:extLst>
              <a:ext uri="{FF2B5EF4-FFF2-40B4-BE49-F238E27FC236}">
                <a16:creationId xmlns:a16="http://schemas.microsoft.com/office/drawing/2014/main" id="{37BF339A-7943-4D5F-A86D-CD9368868F57}"/>
              </a:ext>
            </a:extLst>
          </p:cNvPr>
          <p:cNvPicPr>
            <a:picLocks noChangeAspect="1"/>
          </p:cNvPicPr>
          <p:nvPr/>
        </p:nvPicPr>
        <p:blipFill>
          <a:blip r:embed="rId4"/>
          <a:stretch>
            <a:fillRect/>
          </a:stretch>
        </p:blipFill>
        <p:spPr>
          <a:xfrm>
            <a:off x="5334000" y="4652341"/>
            <a:ext cx="2438400" cy="2123090"/>
          </a:xfrm>
          <a:prstGeom prst="rect">
            <a:avLst/>
          </a:prstGeom>
        </p:spPr>
      </p:pic>
      <p:sp>
        <p:nvSpPr>
          <p:cNvPr id="11" name="TextBox 10">
            <a:extLst>
              <a:ext uri="{FF2B5EF4-FFF2-40B4-BE49-F238E27FC236}">
                <a16:creationId xmlns:a16="http://schemas.microsoft.com/office/drawing/2014/main" id="{944E59A8-0B6B-49BA-9564-B3A5DC39003D}"/>
              </a:ext>
            </a:extLst>
          </p:cNvPr>
          <p:cNvSpPr txBox="1"/>
          <p:nvPr/>
        </p:nvSpPr>
        <p:spPr>
          <a:xfrm>
            <a:off x="5257800" y="4672497"/>
            <a:ext cx="1600200" cy="369332"/>
          </a:xfrm>
          <a:prstGeom prst="rect">
            <a:avLst/>
          </a:prstGeom>
          <a:noFill/>
        </p:spPr>
        <p:txBody>
          <a:bodyPr wrap="square" rtlCol="0">
            <a:spAutoFit/>
          </a:bodyPr>
          <a:lstStyle/>
          <a:p>
            <a:r>
              <a:rPr lang="en-US" dirty="0"/>
              <a:t>AGX $599</a:t>
            </a:r>
          </a:p>
        </p:txBody>
      </p:sp>
      <p:sp>
        <p:nvSpPr>
          <p:cNvPr id="12" name="TextBox 11">
            <a:extLst>
              <a:ext uri="{FF2B5EF4-FFF2-40B4-BE49-F238E27FC236}">
                <a16:creationId xmlns:a16="http://schemas.microsoft.com/office/drawing/2014/main" id="{86B9317C-A5B9-44F1-B155-119917002A94}"/>
              </a:ext>
            </a:extLst>
          </p:cNvPr>
          <p:cNvSpPr txBox="1"/>
          <p:nvPr/>
        </p:nvSpPr>
        <p:spPr>
          <a:xfrm>
            <a:off x="1638300" y="4999982"/>
            <a:ext cx="1600200" cy="369332"/>
          </a:xfrm>
          <a:prstGeom prst="rect">
            <a:avLst/>
          </a:prstGeom>
          <a:noFill/>
        </p:spPr>
        <p:txBody>
          <a:bodyPr wrap="square" rtlCol="0">
            <a:spAutoFit/>
          </a:bodyPr>
          <a:lstStyle/>
          <a:p>
            <a:r>
              <a:rPr lang="en-US" dirty="0"/>
              <a:t>Nano $59</a:t>
            </a:r>
          </a:p>
        </p:txBody>
      </p:sp>
      <p:sp>
        <p:nvSpPr>
          <p:cNvPr id="13" name="TextBox 12">
            <a:extLst>
              <a:ext uri="{FF2B5EF4-FFF2-40B4-BE49-F238E27FC236}">
                <a16:creationId xmlns:a16="http://schemas.microsoft.com/office/drawing/2014/main" id="{796117B3-0A64-4400-99A6-01BFF169A6AB}"/>
              </a:ext>
            </a:extLst>
          </p:cNvPr>
          <p:cNvSpPr txBox="1"/>
          <p:nvPr/>
        </p:nvSpPr>
        <p:spPr>
          <a:xfrm>
            <a:off x="3276600" y="5105400"/>
            <a:ext cx="1600200" cy="369332"/>
          </a:xfrm>
          <a:prstGeom prst="rect">
            <a:avLst/>
          </a:prstGeom>
          <a:noFill/>
        </p:spPr>
        <p:txBody>
          <a:bodyPr wrap="square" rtlCol="0">
            <a:spAutoFit/>
          </a:bodyPr>
          <a:lstStyle/>
          <a:p>
            <a:r>
              <a:rPr lang="en-US" dirty="0"/>
              <a:t>NX $399</a:t>
            </a:r>
          </a:p>
        </p:txBody>
      </p:sp>
    </p:spTree>
    <p:extLst>
      <p:ext uri="{BB962C8B-B14F-4D97-AF65-F5344CB8AC3E}">
        <p14:creationId xmlns:p14="http://schemas.microsoft.com/office/powerpoint/2010/main" val="361493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1575575"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7315200" y="5666400"/>
            <a:ext cx="1828800" cy="11916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20574"/>
            <a:ext cx="2514600" cy="181136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6629400" y="1632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4076142" y="5410200"/>
            <a:ext cx="3162858" cy="1396929"/>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76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979837"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28600" y="304800"/>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838200" y="951906"/>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3352800" y="929383"/>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650646" y="2423647"/>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066800" y="3847286"/>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3352800" y="3798853"/>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037062" y="5548286"/>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3352799" y="5563375"/>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2903192" y="2419052"/>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5217365" y="5144615"/>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5917421" y="5486400"/>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5108958" y="2781871"/>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6371063" y="3801963"/>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5217365" y="533400"/>
            <a:ext cx="3698035" cy="461665"/>
          </a:xfrm>
          <a:prstGeom prst="rect">
            <a:avLst/>
          </a:prstGeom>
          <a:noFill/>
        </p:spPr>
        <p:txBody>
          <a:bodyPr wrap="square" rtlCol="0">
            <a:spAutoFit/>
          </a:bodyPr>
          <a:lstStyle/>
          <a:p>
            <a:r>
              <a:rPr lang="en-US" sz="2400" dirty="0"/>
              <a:t>Which Pi Do you have?</a:t>
            </a:r>
          </a:p>
        </p:txBody>
      </p:sp>
    </p:spTree>
    <p:extLst>
      <p:ext uri="{BB962C8B-B14F-4D97-AF65-F5344CB8AC3E}">
        <p14:creationId xmlns:p14="http://schemas.microsoft.com/office/powerpoint/2010/main" val="311417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 y="152400"/>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66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alibri" pitchFamily="34" charset="0"/>
                <a:cs typeface="Arial" pitchFamily="34" charset="0"/>
              </a:rPr>
              <a:t>TM Raspberry Pi Foundation  www.raspberrypi.org</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1666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457200" y="2021645"/>
            <a:ext cx="8610600" cy="4876800"/>
          </a:xfrm>
        </p:spPr>
        <p:txBody>
          <a:bodyPr>
            <a:normAutofit/>
          </a:bodyPr>
          <a:lstStyle/>
          <a:p>
            <a:pPr marL="0" lv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1"/>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2"/>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3"/>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457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Raspberry Pi 32GB is the maximum sized. (SD limitation)</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457200" y="150926"/>
            <a:ext cx="8229600" cy="990600"/>
          </a:xfrm>
        </p:spPr>
        <p:txBody>
          <a:bodyPr/>
          <a:lstStyle/>
          <a:p>
            <a:r>
              <a:rPr lang="en-US" dirty="0"/>
              <a:t>Raspberry Pi Raspbian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208014891"/>
              </p:ext>
            </p:extLst>
          </p:nvPr>
        </p:nvGraphicFramePr>
        <p:xfrm>
          <a:off x="-74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2021-01-11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5.4.83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957" y="471076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518" y="249417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017" y="250794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083" y="252244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502" y="252244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039" y="252244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2310"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809"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083" y="3181893"/>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850" y="318678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174" y="319757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518"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017" y="321135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1966" y="471565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1155" y="395086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2310"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809"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1966" y="393709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1155" y="472943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083" y="394597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0" y="5270460"/>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985999"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1797207" y="5216708"/>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3624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3962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7312167"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7598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5605454"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6060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093" y="471076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219" y="252244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219" y="3181893"/>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219" y="3945974"/>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05800" cy="990600"/>
          </a:xfrm>
        </p:spPr>
        <p:txBody>
          <a:bodyPr/>
          <a:lstStyle/>
          <a:p>
            <a:pPr algn="ctr"/>
            <a:r>
              <a:rPr lang="en-US" dirty="0"/>
              <a:t>How do you create SD Card Images</a:t>
            </a:r>
          </a:p>
        </p:txBody>
      </p:sp>
      <p:sp>
        <p:nvSpPr>
          <p:cNvPr id="3" name="TextBox 2"/>
          <p:cNvSpPr txBox="1"/>
          <p:nvPr/>
        </p:nvSpPr>
        <p:spPr>
          <a:xfrm>
            <a:off x="2514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319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3886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3886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600200"/>
            <a:ext cx="8458200" cy="4876800"/>
          </a:xfrm>
        </p:spPr>
        <p:txBody>
          <a:bodyPr>
            <a:normAutofit fontScale="92500" lnSpcReduction="20000"/>
          </a:bodyPr>
          <a:lstStyle/>
          <a:p>
            <a:r>
              <a:rPr lang="en-US" dirty="0"/>
              <a:t>Your project and programming</a:t>
            </a:r>
          </a:p>
          <a:p>
            <a:r>
              <a:rPr lang="en-US" dirty="0"/>
              <a:t>Different embedded systems</a:t>
            </a:r>
          </a:p>
          <a:p>
            <a:r>
              <a:rPr lang="en-US" dirty="0"/>
              <a:t>Raspberry Pi Versions.</a:t>
            </a:r>
          </a:p>
          <a:p>
            <a:r>
              <a:rPr lang="en-US" dirty="0"/>
              <a:t>Tips and Tools for the Raspberry Pi</a:t>
            </a:r>
          </a:p>
          <a:p>
            <a:r>
              <a:rPr lang="en-US" dirty="0"/>
              <a:t>How to install and update your own “Distro”</a:t>
            </a:r>
          </a:p>
          <a:p>
            <a:r>
              <a:rPr lang="en-US" dirty="0"/>
              <a:t>Hook up and tour of the standard Linux desktop</a:t>
            </a:r>
          </a:p>
          <a:p>
            <a:r>
              <a:rPr lang="en-US" dirty="0"/>
              <a:t>Raspberry Pi Packages</a:t>
            </a:r>
          </a:p>
          <a:p>
            <a:r>
              <a:rPr lang="en-US" dirty="0"/>
              <a:t>Raspberry Pi and Web and LAMP stack</a:t>
            </a:r>
          </a:p>
          <a:p>
            <a:r>
              <a:rPr lang="en-US" dirty="0"/>
              <a:t>Somethings the Raspberry Pi can do with USB hardware</a:t>
            </a:r>
          </a:p>
          <a:p>
            <a:r>
              <a:rPr lang="en-US" dirty="0"/>
              <a:t>Raspberry Pi Addon Hardware</a:t>
            </a:r>
          </a:p>
          <a:p>
            <a:pPr lvl="1"/>
            <a:r>
              <a:rPr lang="en-US" dirty="0"/>
              <a:t>Built in interfaces for camera and display</a:t>
            </a:r>
          </a:p>
          <a:p>
            <a:pPr lvl="1"/>
            <a:r>
              <a:rPr lang="en-US" dirty="0"/>
              <a:t>Hats and bonnets</a:t>
            </a:r>
          </a:p>
          <a:p>
            <a:pPr lvl="1"/>
            <a:r>
              <a:rPr lang="en-US" dirty="0"/>
              <a:t>Other Addon Boards</a:t>
            </a:r>
          </a:p>
          <a:p>
            <a:r>
              <a:rPr lang="en-US" dirty="0"/>
              <a:t>Hands on exercise running and programming the Raspberry Pi</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94494" y="381000"/>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4267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alibri" pitchFamily="34" charset="0"/>
                <a:cs typeface="Arial" pitchFamily="34" charset="0"/>
              </a:rPr>
              <a:t>TM Raspberry Pi Foundation  www.raspberrypi.org</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033625" y="1600200"/>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7546721" y="1463353"/>
            <a:ext cx="1597279" cy="1681162"/>
          </a:xfrm>
          <a:prstGeom prst="rect">
            <a:avLst/>
          </a:prstGeom>
        </p:spPr>
      </p:pic>
    </p:spTree>
    <p:extLst>
      <p:ext uri="{BB962C8B-B14F-4D97-AF65-F5344CB8AC3E}">
        <p14:creationId xmlns:p14="http://schemas.microsoft.com/office/powerpoint/2010/main" val="3439816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Hooks ups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505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3048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953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172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477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667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438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971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6096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2133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4194779"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1752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r>
              <a:rPr lang="en-US" dirty="0"/>
              <a:t>Round up the components.  Pi, HDMI cable and display, power supply, power cable, USB mouse and USB keyboard.</a:t>
            </a:r>
          </a:p>
          <a:p>
            <a:r>
              <a:rPr lang="en-US" dirty="0"/>
              <a:t>Plug in the HDMI to the display and Raspberry Pi.</a:t>
            </a:r>
          </a:p>
          <a:p>
            <a:r>
              <a:rPr lang="en-US" dirty="0"/>
              <a:t>Plug in USB mouse and keyboard.</a:t>
            </a:r>
          </a:p>
          <a:p>
            <a:r>
              <a:rPr lang="en-US" dirty="0"/>
              <a:t>Plug in power cable on Raspberry Pi end, and then plug in power.</a:t>
            </a:r>
          </a:p>
          <a:p>
            <a:r>
              <a:rPr lang="en-US" dirty="0"/>
              <a:t>Watch HDMI display and make sure it is booting.</a:t>
            </a:r>
          </a:p>
          <a:p>
            <a:r>
              <a:rPr lang="en-US" dirty="0"/>
              <a:t>If it is not booting unplug power and check the SD card.</a:t>
            </a:r>
          </a:p>
          <a:p>
            <a:r>
              <a:rPr lang="en-US" dirty="0"/>
              <a:t>Do not Plug in or remove hardware components while the Pi is powered! It can cause flash corruption.  </a:t>
            </a:r>
          </a:p>
        </p:txBody>
      </p:sp>
    </p:spTree>
    <p:extLst>
      <p:ext uri="{BB962C8B-B14F-4D97-AF65-F5344CB8AC3E}">
        <p14:creationId xmlns:p14="http://schemas.microsoft.com/office/powerpoint/2010/main" val="3643505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17" y="1398123"/>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402548"/>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7474064" y="1294393"/>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2743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1752600"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91" y="4233819"/>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1" y="4233819"/>
            <a:ext cx="3511664" cy="2306477"/>
          </a:xfrm>
          <a:prstGeom prst="rect">
            <a:avLst/>
          </a:prstGeom>
        </p:spPr>
      </p:pic>
    </p:spTree>
    <p:extLst>
      <p:ext uri="{BB962C8B-B14F-4D97-AF65-F5344CB8AC3E}">
        <p14:creationId xmlns:p14="http://schemas.microsoft.com/office/powerpoint/2010/main" val="3338894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4191000"/>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599" y="1600200"/>
            <a:ext cx="3671893" cy="2431096"/>
          </a:xfrm>
          <a:prstGeom prst="rect">
            <a:avLst/>
          </a:prstGeom>
        </p:spPr>
      </p:pic>
    </p:spTree>
    <p:extLst>
      <p:ext uri="{BB962C8B-B14F-4D97-AF65-F5344CB8AC3E}">
        <p14:creationId xmlns:p14="http://schemas.microsoft.com/office/powerpoint/2010/main" val="1491684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381001" y="1295400"/>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520066"/>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642"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42" y="1600199"/>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1600199"/>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4332956"/>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6957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6993622" y="4409696"/>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4162425" y="1981200"/>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762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2438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533400" y="3505200"/>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3124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1600200" y="2209800"/>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276225" y="1720334"/>
            <a:ext cx="8305800" cy="369332"/>
          </a:xfrm>
          <a:prstGeom prst="rect">
            <a:avLst/>
          </a:prstGeom>
          <a:noFill/>
        </p:spPr>
        <p:txBody>
          <a:bodyPr wrap="square">
            <a:spAutoFit/>
          </a:bodyPr>
          <a:lstStyle/>
          <a:p>
            <a:pPr marL="0" indent="0">
              <a:buNone/>
            </a:pPr>
            <a:r>
              <a:rPr lang="en-US" sz="1800" dirty="0"/>
              <a:t>For Remote access set up an account. </a:t>
            </a:r>
            <a:r>
              <a:rPr lang="en-US" sz="1800" dirty="0">
                <a:hlinkClick r:id="rId3"/>
              </a:rPr>
              <a:t>https://www.realvnc.com/en/raspberrypi/</a:t>
            </a:r>
            <a:r>
              <a:rPr lang="en-US" sz="1800"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1143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228600" y="4648200"/>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fontScale="90000"/>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800374"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5029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5867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5105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5943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Windows Tools</a:t>
            </a:r>
          </a:p>
        </p:txBody>
      </p:sp>
      <p:sp>
        <p:nvSpPr>
          <p:cNvPr id="4" name="Rectangle 3"/>
          <p:cNvSpPr/>
          <p:nvPr/>
        </p:nvSpPr>
        <p:spPr>
          <a:xfrm>
            <a:off x="3556337"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6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1524000"/>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22689" y="4623088"/>
            <a:ext cx="4034536" cy="2231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7800" y="1990725"/>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257800" y="-18639"/>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477644" y="1471960"/>
            <a:ext cx="8361556"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477644" y="2004767"/>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206682" y="1991351"/>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6248400" y="2831150"/>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472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381000" y="5086289"/>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1676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3981"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2895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29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457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533400" y="1254323"/>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228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 install ‘Some Application’</a:t>
            </a:r>
          </a:p>
          <a:p>
            <a:r>
              <a:rPr lang="en-US" dirty="0" err="1"/>
              <a:t>sudo</a:t>
            </a:r>
            <a:r>
              <a:rPr lang="en-US" dirty="0"/>
              <a:t> </a:t>
            </a:r>
            <a:r>
              <a:rPr lang="en-US" dirty="0" err="1"/>
              <a:t>easy_install</a:t>
            </a:r>
            <a:r>
              <a:rPr lang="en-US" dirty="0"/>
              <a:t> –U [Python Package] </a:t>
            </a:r>
            <a:r>
              <a:rPr lang="en-US" dirty="0" err="1"/>
              <a:t>spidev</a:t>
            </a:r>
            <a:r>
              <a:rPr lang="en-US" dirty="0"/>
              <a:t> </a:t>
            </a:r>
          </a:p>
          <a:p>
            <a:r>
              <a:rPr lang="en-US" dirty="0" err="1"/>
              <a:t>git</a:t>
            </a:r>
            <a:r>
              <a:rPr lang="en-US" dirty="0"/>
              <a:t> clone git://[package site] git.osmocom.org/</a:t>
            </a:r>
            <a:r>
              <a:rPr lang="en-US" dirty="0" err="1"/>
              <a:t>rtl-sdr-git</a:t>
            </a:r>
            <a:endParaRPr lang="en-US" dirty="0"/>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457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1066800" y="2819400"/>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1066800" y="5791200"/>
            <a:ext cx="4953000" cy="1077218"/>
          </a:xfrm>
          <a:prstGeom prst="rect">
            <a:avLst/>
          </a:prstGeom>
          <a:noFill/>
        </p:spPr>
        <p:txBody>
          <a:bodyPr wrap="square" rtlCol="0">
            <a:spAutoFit/>
          </a:bodyPr>
          <a:lstStyle/>
          <a:p>
            <a:r>
              <a:rPr lang="en-US" sz="2800" b="1" dirty="0" err="1"/>
              <a:t>sudo</a:t>
            </a:r>
            <a:r>
              <a:rPr lang="en-US" sz="2800" b="1"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685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3810000" y="1524000"/>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1066800" y="4233267"/>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1066800"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3424015"/>
            <a:ext cx="2952750" cy="1744807"/>
          </a:xfrm>
          <a:prstGeom prst="rect">
            <a:avLst/>
          </a:prstGeom>
        </p:spPr>
      </p:pic>
    </p:spTree>
    <p:extLst>
      <p:ext uri="{BB962C8B-B14F-4D97-AF65-F5344CB8AC3E}">
        <p14:creationId xmlns:p14="http://schemas.microsoft.com/office/powerpoint/2010/main" val="162634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A8C0-99A1-478F-A094-797406D0CF50}"/>
              </a:ext>
            </a:extLst>
          </p:cNvPr>
          <p:cNvSpPr>
            <a:spLocks noGrp="1"/>
          </p:cNvSpPr>
          <p:nvPr>
            <p:ph type="title"/>
          </p:nvPr>
        </p:nvSpPr>
        <p:spPr/>
        <p:txBody>
          <a:bodyPr/>
          <a:lstStyle/>
          <a:p>
            <a:r>
              <a:rPr lang="en-US" dirty="0"/>
              <a:t>Major Programming Languages</a:t>
            </a:r>
          </a:p>
        </p:txBody>
      </p:sp>
      <p:pic>
        <p:nvPicPr>
          <p:cNvPr id="4" name="Content Placeholder 3">
            <a:extLst>
              <a:ext uri="{FF2B5EF4-FFF2-40B4-BE49-F238E27FC236}">
                <a16:creationId xmlns:a16="http://schemas.microsoft.com/office/drawing/2014/main" id="{402870CD-D432-46E5-9B80-E2BF7A9BDE99}"/>
              </a:ext>
            </a:extLst>
          </p:cNvPr>
          <p:cNvPicPr>
            <a:picLocks noGrp="1" noChangeAspect="1"/>
          </p:cNvPicPr>
          <p:nvPr>
            <p:ph idx="1"/>
          </p:nvPr>
        </p:nvPicPr>
        <p:blipFill>
          <a:blip r:embed="rId2"/>
          <a:stretch>
            <a:fillRect/>
          </a:stretch>
        </p:blipFill>
        <p:spPr>
          <a:xfrm>
            <a:off x="1735642" y="1600200"/>
            <a:ext cx="5672716" cy="4876800"/>
          </a:xfrm>
          <a:prstGeom prst="rect">
            <a:avLst/>
          </a:prstGeom>
        </p:spPr>
      </p:pic>
    </p:spTree>
    <p:extLst>
      <p:ext uri="{BB962C8B-B14F-4D97-AF65-F5344CB8AC3E}">
        <p14:creationId xmlns:p14="http://schemas.microsoft.com/office/powerpoint/2010/main" val="436613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457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381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381000" y="4090748"/>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4876801" y="3399519"/>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5943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3376613"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4876800"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343637"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4572001"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5867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500MB,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a:t>
            </a:r>
          </a:p>
        </p:txBody>
      </p:sp>
    </p:spTree>
    <p:extLst>
      <p:ext uri="{BB962C8B-B14F-4D97-AF65-F5344CB8AC3E}">
        <p14:creationId xmlns:p14="http://schemas.microsoft.com/office/powerpoint/2010/main" val="3306659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normAutofit/>
          </a:bodyPr>
          <a:lstStyle/>
          <a:p>
            <a:r>
              <a:rPr lang="en-US" dirty="0"/>
              <a:t>For opensource projects it is Free.</a:t>
            </a:r>
          </a:p>
          <a:p>
            <a:r>
              <a:rPr lang="en-US" dirty="0"/>
              <a:t>Size limit is 1GB,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r>
              <a:rPr lang="en-US" dirty="0"/>
              <a:t>A good basic class: </a:t>
            </a:r>
            <a:r>
              <a:rPr lang="en-US" dirty="0">
                <a:hlinkClick r:id="rId2"/>
              </a:rPr>
              <a:t>https://www.coursera.org/learn/introduction-git-github</a:t>
            </a:r>
            <a:r>
              <a:rPr lang="en-US" dirty="0"/>
              <a:t> </a:t>
            </a:r>
          </a:p>
        </p:txBody>
      </p:sp>
    </p:spTree>
    <p:extLst>
      <p:ext uri="{BB962C8B-B14F-4D97-AF65-F5344CB8AC3E}">
        <p14:creationId xmlns:p14="http://schemas.microsoft.com/office/powerpoint/2010/main" val="1795622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Example of GitHub Desktop</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747630"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0" y="533400"/>
            <a:ext cx="9144000" cy="990600"/>
          </a:xfrm>
        </p:spPr>
        <p:txBody>
          <a:bodyPr>
            <a:normAutofit fontScale="90000"/>
          </a:bodyPr>
          <a:lstStyle/>
          <a:p>
            <a:pPr algn="ctr"/>
            <a:r>
              <a:rPr lang="en-US" dirty="0"/>
              <a:t>*</a:t>
            </a: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2352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6553200" y="3048000"/>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990600"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5791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1600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990600"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9" idx="2"/>
          </p:cNvCxnSpPr>
          <p:nvPr/>
        </p:nvCxnSpPr>
        <p:spPr>
          <a:xfrm>
            <a:off x="3876699"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6172200" y="1371600"/>
            <a:ext cx="1447800" cy="381000"/>
          </a:xfrm>
          <a:prstGeom prst="rect">
            <a:avLst/>
          </a:prstGeom>
          <a:noFill/>
        </p:spPr>
        <p:txBody>
          <a:bodyPr wrap="square" rtlCol="0">
            <a:spAutoFit/>
          </a:bodyPr>
          <a:lstStyle/>
          <a:p>
            <a:pPr algn="r"/>
            <a:r>
              <a:rPr lang="en-US" dirty="0"/>
              <a:t>Then Run it</a:t>
            </a:r>
          </a:p>
        </p:txBody>
      </p:sp>
      <p:sp>
        <p:nvSpPr>
          <p:cNvPr id="9" name="TextBox 8">
            <a:extLst>
              <a:ext uri="{FF2B5EF4-FFF2-40B4-BE49-F238E27FC236}">
                <a16:creationId xmlns:a16="http://schemas.microsoft.com/office/drawing/2014/main" id="{B2F41812-21CA-4600-BF70-DF925AED0C33}"/>
              </a:ext>
            </a:extLst>
          </p:cNvPr>
          <p:cNvSpPr txBox="1"/>
          <p:nvPr/>
        </p:nvSpPr>
        <p:spPr>
          <a:xfrm>
            <a:off x="2841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5791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856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a:xfrm>
            <a:off x="457200" y="1371600"/>
            <a:ext cx="8229600" cy="5105400"/>
          </a:xfrm>
        </p:spPr>
        <p:txBody>
          <a:bodyPr>
            <a:normAutofit lnSpcReduction="10000"/>
          </a:bodyPr>
          <a:lstStyle/>
          <a:p>
            <a:r>
              <a:rPr lang="en-US" dirty="0"/>
              <a:t>GPIO – General Purpose I/O</a:t>
            </a:r>
          </a:p>
          <a:p>
            <a:pPr lvl="1"/>
            <a:r>
              <a:rPr lang="en-US" dirty="0"/>
              <a:t>Good for LED and Relay Control</a:t>
            </a:r>
          </a:p>
          <a:p>
            <a:pPr lvl="1"/>
            <a:r>
              <a:rPr lang="en-US" dirty="0"/>
              <a:t>Input good to sense buttons and switches</a:t>
            </a:r>
          </a:p>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 (1MHz default)</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7-bit address. Up to 127 - 11 </a:t>
            </a:r>
          </a:p>
          <a:p>
            <a:pPr lvl="1"/>
            <a:r>
              <a:rPr lang="en-US" dirty="0"/>
              <a:t>Much slower 400Kbps For Raspberry Pi.  </a:t>
            </a:r>
          </a:p>
          <a:p>
            <a:pPr lvl="1"/>
            <a:r>
              <a:rPr lang="en-US" dirty="0"/>
              <a:t>Great for touch screen sensors.</a:t>
            </a:r>
          </a:p>
        </p:txBody>
      </p:sp>
    </p:spTree>
    <p:extLst>
      <p:ext uri="{BB962C8B-B14F-4D97-AF65-F5344CB8AC3E}">
        <p14:creationId xmlns:p14="http://schemas.microsoft.com/office/powerpoint/2010/main" val="3953781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761"/>
            <a:ext cx="8229600" cy="990600"/>
          </a:xfrm>
        </p:spPr>
        <p:txBody>
          <a:bodyPr/>
          <a:lstStyle/>
          <a:p>
            <a:r>
              <a:rPr lang="en-US" dirty="0"/>
              <a:t>*GPIO Pin out</a:t>
            </a:r>
          </a:p>
        </p:txBody>
      </p:sp>
      <p:sp>
        <p:nvSpPr>
          <p:cNvPr id="5" name="TextBox 4"/>
          <p:cNvSpPr txBox="1"/>
          <p:nvPr/>
        </p:nvSpPr>
        <p:spPr>
          <a:xfrm>
            <a:off x="4267199" y="568061"/>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6" name="Picture 5">
            <a:extLst>
              <a:ext uri="{FF2B5EF4-FFF2-40B4-BE49-F238E27FC236}">
                <a16:creationId xmlns:a16="http://schemas.microsoft.com/office/drawing/2014/main" id="{C99342F4-4DC8-4433-A0D8-900FD6F72B45}"/>
              </a:ext>
            </a:extLst>
          </p:cNvPr>
          <p:cNvPicPr>
            <a:picLocks noChangeAspect="1"/>
          </p:cNvPicPr>
          <p:nvPr/>
        </p:nvPicPr>
        <p:blipFill rotWithShape="1">
          <a:blip r:embed="rId2"/>
          <a:srcRect l="513"/>
          <a:stretch/>
        </p:blipFill>
        <p:spPr>
          <a:xfrm>
            <a:off x="4191000" y="2127681"/>
            <a:ext cx="4955993" cy="3323620"/>
          </a:xfrm>
          <a:prstGeom prst="rect">
            <a:avLst/>
          </a:prstGeom>
        </p:spPr>
      </p:pic>
      <p:pic>
        <p:nvPicPr>
          <p:cNvPr id="8" name="Picture 7">
            <a:extLst>
              <a:ext uri="{FF2B5EF4-FFF2-40B4-BE49-F238E27FC236}">
                <a16:creationId xmlns:a16="http://schemas.microsoft.com/office/drawing/2014/main" id="{BBBC8D44-399C-4952-827E-6D6282762765}"/>
              </a:ext>
            </a:extLst>
          </p:cNvPr>
          <p:cNvPicPr>
            <a:picLocks noChangeAspect="1"/>
          </p:cNvPicPr>
          <p:nvPr/>
        </p:nvPicPr>
        <p:blipFill>
          <a:blip r:embed="rId3"/>
          <a:stretch>
            <a:fillRect/>
          </a:stretch>
        </p:blipFill>
        <p:spPr>
          <a:xfrm>
            <a:off x="304800" y="855791"/>
            <a:ext cx="2695000" cy="5867400"/>
          </a:xfrm>
          <a:prstGeom prst="rect">
            <a:avLst/>
          </a:prstGeom>
        </p:spPr>
      </p:pic>
      <p:sp>
        <p:nvSpPr>
          <p:cNvPr id="9" name="TextBox 8">
            <a:extLst>
              <a:ext uri="{FF2B5EF4-FFF2-40B4-BE49-F238E27FC236}">
                <a16:creationId xmlns:a16="http://schemas.microsoft.com/office/drawing/2014/main" id="{D5850F2E-F60B-4F09-8A2D-83AC5CD3B440}"/>
              </a:ext>
            </a:extLst>
          </p:cNvPr>
          <p:cNvSpPr txBox="1"/>
          <p:nvPr/>
        </p:nvSpPr>
        <p:spPr>
          <a:xfrm>
            <a:off x="3505200" y="5486400"/>
            <a:ext cx="5562600" cy="800219"/>
          </a:xfrm>
          <a:prstGeom prst="rect">
            <a:avLst/>
          </a:prstGeom>
          <a:noFill/>
        </p:spPr>
        <p:txBody>
          <a:bodyPr wrap="square" rtlCol="0">
            <a:spAutoFit/>
          </a:bodyPr>
          <a:lstStyle/>
          <a:p>
            <a:r>
              <a:rPr lang="en-US" dirty="0"/>
              <a:t>Note: for Raspberry 4B version 2.52 GPIO is needed</a:t>
            </a:r>
          </a:p>
          <a:p>
            <a:r>
              <a:rPr lang="da-DK" sz="1400" dirty="0"/>
              <a:t>wget </a:t>
            </a:r>
            <a:r>
              <a:rPr lang="da-DK" sz="1400" dirty="0">
                <a:hlinkClick r:id="rId4"/>
              </a:rPr>
              <a:t>https://project-downloads.drogon.net/wiringpi-latest.deb</a:t>
            </a:r>
            <a:endParaRPr lang="da-DK" sz="1400" dirty="0"/>
          </a:p>
          <a:p>
            <a:r>
              <a:rPr lang="en-US" sz="1400" dirty="0" err="1"/>
              <a:t>sudo</a:t>
            </a:r>
            <a:r>
              <a:rPr lang="en-US" sz="1400" dirty="0"/>
              <a:t> </a:t>
            </a:r>
            <a:r>
              <a:rPr lang="en-US" sz="1400" dirty="0" err="1"/>
              <a:t>dpkg</a:t>
            </a:r>
            <a:r>
              <a:rPr lang="en-US" sz="1400" dirty="0"/>
              <a:t> -</a:t>
            </a:r>
            <a:r>
              <a:rPr lang="en-US" sz="1400" dirty="0" err="1"/>
              <a:t>i</a:t>
            </a:r>
            <a:r>
              <a:rPr lang="en-US" sz="1400" dirty="0"/>
              <a:t> </a:t>
            </a:r>
            <a:r>
              <a:rPr lang="en-US" sz="1400" dirty="0" err="1"/>
              <a:t>wiringpi-latest.deb</a:t>
            </a:r>
            <a:endParaRPr lang="en-US" sz="1400" dirty="0"/>
          </a:p>
        </p:txBody>
      </p:sp>
    </p:spTree>
    <p:extLst>
      <p:ext uri="{BB962C8B-B14F-4D97-AF65-F5344CB8AC3E}">
        <p14:creationId xmlns:p14="http://schemas.microsoft.com/office/powerpoint/2010/main" val="3066168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489F-17D1-4C68-BBE3-3C1B0D27662C}"/>
              </a:ext>
            </a:extLst>
          </p:cNvPr>
          <p:cNvSpPr>
            <a:spLocks noGrp="1"/>
          </p:cNvSpPr>
          <p:nvPr>
            <p:ph type="title"/>
          </p:nvPr>
        </p:nvSpPr>
        <p:spPr/>
        <p:txBody>
          <a:bodyPr>
            <a:normAutofit fontScale="90000"/>
          </a:bodyPr>
          <a:lstStyle/>
          <a:p>
            <a:r>
              <a:rPr lang="en-US" dirty="0"/>
              <a:t>*Standard Raspberry PI GPIO functions</a:t>
            </a:r>
          </a:p>
        </p:txBody>
      </p:sp>
      <p:sp>
        <p:nvSpPr>
          <p:cNvPr id="6" name="TextBox 5">
            <a:extLst>
              <a:ext uri="{FF2B5EF4-FFF2-40B4-BE49-F238E27FC236}">
                <a16:creationId xmlns:a16="http://schemas.microsoft.com/office/drawing/2014/main" id="{97E469E4-491A-4562-9394-CAE4F147DF89}"/>
              </a:ext>
            </a:extLst>
          </p:cNvPr>
          <p:cNvSpPr txBox="1"/>
          <p:nvPr/>
        </p:nvSpPr>
        <p:spPr>
          <a:xfrm>
            <a:off x="481781" y="1307068"/>
            <a:ext cx="457200" cy="369332"/>
          </a:xfrm>
          <a:prstGeom prst="rect">
            <a:avLst/>
          </a:prstGeom>
          <a:noFill/>
        </p:spPr>
        <p:txBody>
          <a:bodyPr wrap="square" rtlCol="0">
            <a:spAutoFit/>
          </a:bodyPr>
          <a:lstStyle/>
          <a:p>
            <a:r>
              <a:rPr lang="en-US" dirty="0"/>
              <a:t>-g</a:t>
            </a:r>
          </a:p>
        </p:txBody>
      </p:sp>
      <p:sp>
        <p:nvSpPr>
          <p:cNvPr id="7" name="TextBox 6">
            <a:extLst>
              <a:ext uri="{FF2B5EF4-FFF2-40B4-BE49-F238E27FC236}">
                <a16:creationId xmlns:a16="http://schemas.microsoft.com/office/drawing/2014/main" id="{AC3D2AD5-A3C3-4775-ABDF-1EA860F105FC}"/>
              </a:ext>
            </a:extLst>
          </p:cNvPr>
          <p:cNvSpPr txBox="1"/>
          <p:nvPr/>
        </p:nvSpPr>
        <p:spPr>
          <a:xfrm>
            <a:off x="4625586" y="1307068"/>
            <a:ext cx="457200" cy="369332"/>
          </a:xfrm>
          <a:prstGeom prst="rect">
            <a:avLst/>
          </a:prstGeom>
          <a:noFill/>
        </p:spPr>
        <p:txBody>
          <a:bodyPr wrap="square" rtlCol="0">
            <a:spAutoFit/>
          </a:bodyPr>
          <a:lstStyle/>
          <a:p>
            <a:r>
              <a:rPr lang="en-US" dirty="0"/>
              <a:t>-g</a:t>
            </a:r>
          </a:p>
        </p:txBody>
      </p:sp>
      <p:pic>
        <p:nvPicPr>
          <p:cNvPr id="10" name="Content Placeholder 9">
            <a:extLst>
              <a:ext uri="{FF2B5EF4-FFF2-40B4-BE49-F238E27FC236}">
                <a16:creationId xmlns:a16="http://schemas.microsoft.com/office/drawing/2014/main" id="{19FA19B2-2C93-4B08-BE2F-818DD973CD50}"/>
              </a:ext>
            </a:extLst>
          </p:cNvPr>
          <p:cNvPicPr>
            <a:picLocks noGrp="1" noChangeAspect="1"/>
          </p:cNvPicPr>
          <p:nvPr>
            <p:ph idx="1"/>
          </p:nvPr>
        </p:nvPicPr>
        <p:blipFill rotWithShape="1">
          <a:blip r:embed="rId2"/>
          <a:srcRect l="513" t="3806"/>
          <a:stretch/>
        </p:blipFill>
        <p:spPr>
          <a:xfrm>
            <a:off x="463591" y="1676400"/>
            <a:ext cx="4641809" cy="2994426"/>
          </a:xfrm>
          <a:prstGeom prst="rect">
            <a:avLst/>
          </a:prstGeom>
        </p:spPr>
      </p:pic>
      <p:pic>
        <p:nvPicPr>
          <p:cNvPr id="12" name="Picture 11">
            <a:extLst>
              <a:ext uri="{FF2B5EF4-FFF2-40B4-BE49-F238E27FC236}">
                <a16:creationId xmlns:a16="http://schemas.microsoft.com/office/drawing/2014/main" id="{4910CF62-A3D3-4B92-9A17-46E123A3A717}"/>
              </a:ext>
            </a:extLst>
          </p:cNvPr>
          <p:cNvPicPr>
            <a:picLocks noChangeAspect="1"/>
          </p:cNvPicPr>
          <p:nvPr/>
        </p:nvPicPr>
        <p:blipFill>
          <a:blip r:embed="rId3"/>
          <a:stretch>
            <a:fillRect/>
          </a:stretch>
        </p:blipFill>
        <p:spPr>
          <a:xfrm>
            <a:off x="504395" y="4419600"/>
            <a:ext cx="4601005" cy="2350669"/>
          </a:xfrm>
          <a:prstGeom prst="rect">
            <a:avLst/>
          </a:prstGeom>
        </p:spPr>
      </p:pic>
      <p:sp>
        <p:nvSpPr>
          <p:cNvPr id="13" name="TextBox 12">
            <a:extLst>
              <a:ext uri="{FF2B5EF4-FFF2-40B4-BE49-F238E27FC236}">
                <a16:creationId xmlns:a16="http://schemas.microsoft.com/office/drawing/2014/main" id="{B79027D3-895D-48BA-BB22-9272634FB40E}"/>
              </a:ext>
            </a:extLst>
          </p:cNvPr>
          <p:cNvSpPr txBox="1"/>
          <p:nvPr/>
        </p:nvSpPr>
        <p:spPr>
          <a:xfrm>
            <a:off x="5638800" y="3048000"/>
            <a:ext cx="2736809" cy="2862322"/>
          </a:xfrm>
          <a:prstGeom prst="rect">
            <a:avLst/>
          </a:prstGeom>
          <a:noFill/>
        </p:spPr>
        <p:txBody>
          <a:bodyPr wrap="square" rtlCol="0">
            <a:spAutoFit/>
          </a:bodyPr>
          <a:lstStyle/>
          <a:p>
            <a:r>
              <a:rPr lang="en-US" dirty="0"/>
              <a:t>looper.sh &gt;&gt;&gt;</a:t>
            </a:r>
          </a:p>
          <a:p>
            <a:endParaRPr lang="en-US" dirty="0"/>
          </a:p>
          <a:p>
            <a:r>
              <a:rPr lang="en-US" dirty="0"/>
              <a:t>#!/bin/bash</a:t>
            </a:r>
          </a:p>
          <a:p>
            <a:r>
              <a:rPr lang="en-US" dirty="0" err="1"/>
              <a:t>gpio</a:t>
            </a:r>
            <a:r>
              <a:rPr lang="en-US" dirty="0"/>
              <a:t> mode 7 out  </a:t>
            </a:r>
          </a:p>
          <a:p>
            <a:r>
              <a:rPr lang="en-US" dirty="0"/>
              <a:t>while true; do  </a:t>
            </a:r>
          </a:p>
          <a:p>
            <a:r>
              <a:rPr lang="en-US" dirty="0"/>
              <a:t>    </a:t>
            </a:r>
            <a:r>
              <a:rPr lang="en-US" dirty="0" err="1"/>
              <a:t>gpio</a:t>
            </a:r>
            <a:r>
              <a:rPr lang="en-US" dirty="0"/>
              <a:t> write 7 1</a:t>
            </a:r>
          </a:p>
          <a:p>
            <a:r>
              <a:rPr lang="en-US" dirty="0"/>
              <a:t>    sleep 0.5</a:t>
            </a:r>
          </a:p>
          <a:p>
            <a:r>
              <a:rPr lang="en-US" dirty="0"/>
              <a:t>    </a:t>
            </a:r>
            <a:r>
              <a:rPr lang="en-US" dirty="0" err="1"/>
              <a:t>gpio</a:t>
            </a:r>
            <a:r>
              <a:rPr lang="en-US" dirty="0"/>
              <a:t> write  7 0</a:t>
            </a:r>
          </a:p>
          <a:p>
            <a:r>
              <a:rPr lang="en-US" dirty="0"/>
              <a:t>    sleep 0.5</a:t>
            </a:r>
          </a:p>
          <a:p>
            <a:r>
              <a:rPr lang="en-US" dirty="0"/>
              <a:t>done </a:t>
            </a:r>
          </a:p>
        </p:txBody>
      </p:sp>
      <p:sp>
        <p:nvSpPr>
          <p:cNvPr id="14" name="Rectangle 13">
            <a:extLst>
              <a:ext uri="{FF2B5EF4-FFF2-40B4-BE49-F238E27FC236}">
                <a16:creationId xmlns:a16="http://schemas.microsoft.com/office/drawing/2014/main" id="{3D69FAE5-145B-4F04-A845-6C7E431D25B3}"/>
              </a:ext>
            </a:extLst>
          </p:cNvPr>
          <p:cNvSpPr/>
          <p:nvPr/>
        </p:nvSpPr>
        <p:spPr>
          <a:xfrm>
            <a:off x="5715000" y="3657600"/>
            <a:ext cx="2209800" cy="225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33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9BC13-859A-41F7-9890-88E8F2576168}"/>
              </a:ext>
            </a:extLst>
          </p:cNvPr>
          <p:cNvSpPr>
            <a:spLocks noGrp="1"/>
          </p:cNvSpPr>
          <p:nvPr>
            <p:ph type="title"/>
          </p:nvPr>
        </p:nvSpPr>
        <p:spPr/>
        <p:txBody>
          <a:bodyPr/>
          <a:lstStyle/>
          <a:p>
            <a:r>
              <a:rPr lang="en-US" dirty="0"/>
              <a:t>For More Maker Board Information</a:t>
            </a:r>
          </a:p>
        </p:txBody>
      </p:sp>
      <p:sp>
        <p:nvSpPr>
          <p:cNvPr id="6" name="Content Placeholder 5">
            <a:extLst>
              <a:ext uri="{FF2B5EF4-FFF2-40B4-BE49-F238E27FC236}">
                <a16:creationId xmlns:a16="http://schemas.microsoft.com/office/drawing/2014/main" id="{5E4964DB-4EC5-4E3B-AF1D-FC8244F70207}"/>
              </a:ext>
            </a:extLst>
          </p:cNvPr>
          <p:cNvSpPr>
            <a:spLocks noGrp="1"/>
          </p:cNvSpPr>
          <p:nvPr>
            <p:ph idx="1"/>
          </p:nvPr>
        </p:nvSpPr>
        <p:spPr>
          <a:xfrm>
            <a:off x="304800" y="1600200"/>
            <a:ext cx="8534400" cy="381000"/>
          </a:xfrm>
        </p:spPr>
        <p:txBody>
          <a:bodyPr>
            <a:normAutofit/>
          </a:bodyPr>
          <a:lstStyle/>
          <a:p>
            <a:pPr marL="0" indent="0">
              <a:buNone/>
            </a:pPr>
            <a:r>
              <a:rPr lang="en-US" sz="1800" dirty="0">
                <a:hlinkClick r:id="rId2"/>
              </a:rPr>
              <a:t>https://media.digikey.com/Resources/Maker/the-original-guide-to-boards-2020.pdf</a:t>
            </a:r>
            <a:r>
              <a:rPr lang="en-US" sz="1800" dirty="0"/>
              <a:t> </a:t>
            </a:r>
          </a:p>
        </p:txBody>
      </p:sp>
      <p:pic>
        <p:nvPicPr>
          <p:cNvPr id="3" name="Picture 2">
            <a:extLst>
              <a:ext uri="{FF2B5EF4-FFF2-40B4-BE49-F238E27FC236}">
                <a16:creationId xmlns:a16="http://schemas.microsoft.com/office/drawing/2014/main" id="{988124E8-EE3C-4AA5-9DD2-541BC1E3DBD5}"/>
              </a:ext>
            </a:extLst>
          </p:cNvPr>
          <p:cNvPicPr>
            <a:picLocks noChangeAspect="1"/>
          </p:cNvPicPr>
          <p:nvPr/>
        </p:nvPicPr>
        <p:blipFill>
          <a:blip r:embed="rId3"/>
          <a:stretch>
            <a:fillRect/>
          </a:stretch>
        </p:blipFill>
        <p:spPr>
          <a:xfrm>
            <a:off x="2323712" y="2236599"/>
            <a:ext cx="4496576" cy="4612070"/>
          </a:xfrm>
          <a:prstGeom prst="rect">
            <a:avLst/>
          </a:prstGeom>
        </p:spPr>
      </p:pic>
    </p:spTree>
    <p:extLst>
      <p:ext uri="{BB962C8B-B14F-4D97-AF65-F5344CB8AC3E}">
        <p14:creationId xmlns:p14="http://schemas.microsoft.com/office/powerpoint/2010/main" val="2827429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p:txBody>
      </p:sp>
    </p:spTree>
    <p:extLst>
      <p:ext uri="{BB962C8B-B14F-4D97-AF65-F5344CB8AC3E}">
        <p14:creationId xmlns:p14="http://schemas.microsoft.com/office/powerpoint/2010/main" val="1491903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2971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1494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1494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1549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6629400"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1549719" y="1600200"/>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2971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a:t>
            </a:r>
            <a:r>
              <a:rPr lang="en-US" dirty="0" err="1"/>
              <a:t>GNURadio</a:t>
            </a:r>
            <a:r>
              <a:rPr lang="en-US" dirty="0"/>
              <a:t> Example</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384299"/>
            <a:ext cx="8839200" cy="54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FB1D5749-2EA4-4EBF-A274-839DB1C5F99C}"/>
              </a:ext>
            </a:extLst>
          </p:cNvPr>
          <p:cNvSpPr txBox="1"/>
          <p:nvPr/>
        </p:nvSpPr>
        <p:spPr>
          <a:xfrm>
            <a:off x="2971800" y="0"/>
            <a:ext cx="3124200" cy="381000"/>
          </a:xfrm>
          <a:prstGeom prst="rect">
            <a:avLst/>
          </a:prstGeom>
          <a:noFill/>
        </p:spPr>
        <p:txBody>
          <a:bodyPr wrap="square" rtlCol="0">
            <a:spAutoFit/>
          </a:bodyPr>
          <a:lstStyle/>
          <a:p>
            <a:pPr algn="ctr"/>
            <a:r>
              <a:rPr lang="en-US" dirty="0"/>
              <a:t>Addon Hardware</a:t>
            </a:r>
          </a:p>
        </p:txBody>
      </p:sp>
      <p:pic>
        <p:nvPicPr>
          <p:cNvPr id="5" name="Picture 4">
            <a:extLst>
              <a:ext uri="{FF2B5EF4-FFF2-40B4-BE49-F238E27FC236}">
                <a16:creationId xmlns:a16="http://schemas.microsoft.com/office/drawing/2014/main" id="{6AE1EB46-E98D-4429-ACD0-ED26D433C19A}"/>
              </a:ext>
            </a:extLst>
          </p:cNvPr>
          <p:cNvPicPr>
            <a:picLocks noChangeAspect="1"/>
          </p:cNvPicPr>
          <p:nvPr/>
        </p:nvPicPr>
        <p:blipFill>
          <a:blip r:embed="rId3"/>
          <a:stretch>
            <a:fillRect/>
          </a:stretch>
        </p:blipFill>
        <p:spPr>
          <a:xfrm>
            <a:off x="3124200" y="3848269"/>
            <a:ext cx="3189914" cy="2937763"/>
          </a:xfrm>
          <a:prstGeom prst="rect">
            <a:avLst/>
          </a:prstGeom>
        </p:spPr>
      </p:pic>
    </p:spTree>
    <p:extLst>
      <p:ext uri="{BB962C8B-B14F-4D97-AF65-F5344CB8AC3E}">
        <p14:creationId xmlns:p14="http://schemas.microsoft.com/office/powerpoint/2010/main" val="3715045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46E8-3CDE-4219-8333-87D34B70A912}"/>
              </a:ext>
            </a:extLst>
          </p:cNvPr>
          <p:cNvSpPr>
            <a:spLocks noGrp="1"/>
          </p:cNvSpPr>
          <p:nvPr>
            <p:ph type="title"/>
          </p:nvPr>
        </p:nvSpPr>
        <p:spPr/>
        <p:txBody>
          <a:bodyPr>
            <a:normAutofit fontScale="90000"/>
          </a:bodyPr>
          <a:lstStyle/>
          <a:p>
            <a:pPr algn="ctr"/>
            <a:r>
              <a:rPr lang="en-US" dirty="0" err="1"/>
              <a:t>GNURadio</a:t>
            </a:r>
            <a:r>
              <a:rPr lang="en-US" dirty="0"/>
              <a:t> and Raspberry Pi</a:t>
            </a:r>
            <a:br>
              <a:rPr lang="en-US" dirty="0"/>
            </a:br>
            <a:r>
              <a:rPr lang="en-US" dirty="0"/>
              <a:t>10.5 GHz Radar Test Range</a:t>
            </a:r>
          </a:p>
        </p:txBody>
      </p:sp>
      <p:pic>
        <p:nvPicPr>
          <p:cNvPr id="4" name="Content Placeholder 3">
            <a:extLst>
              <a:ext uri="{FF2B5EF4-FFF2-40B4-BE49-F238E27FC236}">
                <a16:creationId xmlns:a16="http://schemas.microsoft.com/office/drawing/2014/main" id="{D8427A1D-05AC-4FE9-BF5E-06DCBEC6BB91}"/>
              </a:ext>
            </a:extLst>
          </p:cNvPr>
          <p:cNvPicPr>
            <a:picLocks noGrp="1" noChangeAspect="1"/>
          </p:cNvPicPr>
          <p:nvPr>
            <p:ph idx="1"/>
          </p:nvPr>
        </p:nvPicPr>
        <p:blipFill>
          <a:blip r:embed="rId2"/>
          <a:stretch>
            <a:fillRect/>
          </a:stretch>
        </p:blipFill>
        <p:spPr>
          <a:xfrm>
            <a:off x="869731" y="1600200"/>
            <a:ext cx="7404537" cy="4876800"/>
          </a:xfrm>
          <a:prstGeom prst="rect">
            <a:avLst/>
          </a:prstGeom>
        </p:spPr>
      </p:pic>
      <p:sp>
        <p:nvSpPr>
          <p:cNvPr id="5" name="TextBox 4">
            <a:extLst>
              <a:ext uri="{FF2B5EF4-FFF2-40B4-BE49-F238E27FC236}">
                <a16:creationId xmlns:a16="http://schemas.microsoft.com/office/drawing/2014/main" id="{667996D1-82DA-412D-B6A8-81CDE82113ED}"/>
              </a:ext>
            </a:extLst>
          </p:cNvPr>
          <p:cNvSpPr txBox="1"/>
          <p:nvPr/>
        </p:nvSpPr>
        <p:spPr>
          <a:xfrm>
            <a:off x="2971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2001318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1447800" y="1418535"/>
            <a:ext cx="5638800" cy="324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31AEF62-7C95-4269-BBE6-3AF5D67FBA81}"/>
              </a:ext>
            </a:extLst>
          </p:cNvPr>
          <p:cNvPicPr>
            <a:picLocks noChangeAspect="1"/>
          </p:cNvPicPr>
          <p:nvPr/>
        </p:nvPicPr>
        <p:blipFill>
          <a:blip r:embed="rId3"/>
          <a:stretch>
            <a:fillRect/>
          </a:stretch>
        </p:blipFill>
        <p:spPr>
          <a:xfrm>
            <a:off x="5638800" y="5220482"/>
            <a:ext cx="2240718" cy="1676173"/>
          </a:xfrm>
          <a:prstGeom prst="rect">
            <a:avLst/>
          </a:prstGeom>
        </p:spPr>
      </p:pic>
      <p:pic>
        <p:nvPicPr>
          <p:cNvPr id="5" name="Picture 4">
            <a:extLst>
              <a:ext uri="{FF2B5EF4-FFF2-40B4-BE49-F238E27FC236}">
                <a16:creationId xmlns:a16="http://schemas.microsoft.com/office/drawing/2014/main" id="{3C3E4F22-2F2E-4EF6-A8FB-A4D37066F7EB}"/>
              </a:ext>
            </a:extLst>
          </p:cNvPr>
          <p:cNvPicPr>
            <a:picLocks noChangeAspect="1"/>
          </p:cNvPicPr>
          <p:nvPr/>
        </p:nvPicPr>
        <p:blipFill>
          <a:blip r:embed="rId4"/>
          <a:stretch>
            <a:fillRect/>
          </a:stretch>
        </p:blipFill>
        <p:spPr>
          <a:xfrm>
            <a:off x="881299" y="5220482"/>
            <a:ext cx="2358207" cy="1680070"/>
          </a:xfrm>
          <a:prstGeom prst="rect">
            <a:avLst/>
          </a:prstGeom>
        </p:spPr>
      </p:pic>
      <p:pic>
        <p:nvPicPr>
          <p:cNvPr id="6" name="Picture 5">
            <a:extLst>
              <a:ext uri="{FF2B5EF4-FFF2-40B4-BE49-F238E27FC236}">
                <a16:creationId xmlns:a16="http://schemas.microsoft.com/office/drawing/2014/main" id="{6933CEF8-45EF-4509-ACB3-3018B114BAA1}"/>
              </a:ext>
            </a:extLst>
          </p:cNvPr>
          <p:cNvPicPr>
            <a:picLocks noChangeAspect="1"/>
          </p:cNvPicPr>
          <p:nvPr/>
        </p:nvPicPr>
        <p:blipFill>
          <a:blip r:embed="rId5"/>
          <a:stretch>
            <a:fillRect/>
          </a:stretch>
        </p:blipFill>
        <p:spPr>
          <a:xfrm>
            <a:off x="3239506" y="5220482"/>
            <a:ext cx="2438400" cy="1411599"/>
          </a:xfrm>
          <a:prstGeom prst="rect">
            <a:avLst/>
          </a:prstGeom>
        </p:spPr>
      </p:pic>
      <p:sp>
        <p:nvSpPr>
          <p:cNvPr id="7" name="TextBox 6">
            <a:extLst>
              <a:ext uri="{FF2B5EF4-FFF2-40B4-BE49-F238E27FC236}">
                <a16:creationId xmlns:a16="http://schemas.microsoft.com/office/drawing/2014/main" id="{DD26EA6D-A9AE-499D-9E24-7B629D5569F8}"/>
              </a:ext>
            </a:extLst>
          </p:cNvPr>
          <p:cNvSpPr txBox="1"/>
          <p:nvPr/>
        </p:nvSpPr>
        <p:spPr>
          <a:xfrm>
            <a:off x="3261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8" name="TextBox 7">
            <a:extLst>
              <a:ext uri="{FF2B5EF4-FFF2-40B4-BE49-F238E27FC236}">
                <a16:creationId xmlns:a16="http://schemas.microsoft.com/office/drawing/2014/main" id="{B4FF3DBC-687A-45F4-882B-A48DA8A829AA}"/>
              </a:ext>
            </a:extLst>
          </p:cNvPr>
          <p:cNvSpPr txBox="1"/>
          <p:nvPr/>
        </p:nvSpPr>
        <p:spPr>
          <a:xfrm>
            <a:off x="5699455"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9" name="TextBox 8">
            <a:extLst>
              <a:ext uri="{FF2B5EF4-FFF2-40B4-BE49-F238E27FC236}">
                <a16:creationId xmlns:a16="http://schemas.microsoft.com/office/drawing/2014/main" id="{2D90B080-45F8-4A52-8D19-3E9221FDADD4}"/>
              </a:ext>
            </a:extLst>
          </p:cNvPr>
          <p:cNvSpPr txBox="1"/>
          <p:nvPr/>
        </p:nvSpPr>
        <p:spPr>
          <a:xfrm>
            <a:off x="855829" y="4851150"/>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3837392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5926216"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1" y="1295400"/>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100"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6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Raspberry Pi as Wireless Access Point</a:t>
            </a:r>
          </a:p>
        </p:txBody>
      </p:sp>
      <p:sp>
        <p:nvSpPr>
          <p:cNvPr id="4" name="TextBox 3"/>
          <p:cNvSpPr txBox="1"/>
          <p:nvPr/>
        </p:nvSpPr>
        <p:spPr>
          <a:xfrm>
            <a:off x="228600" y="6444734"/>
            <a:ext cx="8915400" cy="369332"/>
          </a:xfrm>
          <a:prstGeom prst="rect">
            <a:avLst/>
          </a:prstGeom>
          <a:noFill/>
        </p:spPr>
        <p:txBody>
          <a:bodyPr wrap="square" rtlCol="0">
            <a:spAutoFit/>
          </a:bodyPr>
          <a:lstStyle/>
          <a:p>
            <a:r>
              <a:rPr lang="en-US" dirty="0">
                <a:hlinkClick r:id="rId2"/>
              </a:rPr>
              <a:t>https://learn.sparkfun.com/tutorials/setting-up-a-raspberry-pi-3-as-an-access-point</a:t>
            </a:r>
            <a:r>
              <a:rPr lang="en-US" dirty="0"/>
              <a:t> </a:t>
            </a:r>
          </a:p>
        </p:txBody>
      </p:sp>
      <p:sp>
        <p:nvSpPr>
          <p:cNvPr id="5" name="TextBox 4">
            <a:extLst>
              <a:ext uri="{FF2B5EF4-FFF2-40B4-BE49-F238E27FC236}">
                <a16:creationId xmlns:a16="http://schemas.microsoft.com/office/drawing/2014/main" id="{786A4CB4-3E5C-4CB8-A2EE-7C0A893F6F5A}"/>
              </a:ext>
            </a:extLst>
          </p:cNvPr>
          <p:cNvSpPr txBox="1"/>
          <p:nvPr/>
        </p:nvSpPr>
        <p:spPr>
          <a:xfrm>
            <a:off x="2971800" y="0"/>
            <a:ext cx="3124200" cy="381000"/>
          </a:xfrm>
          <a:prstGeom prst="rect">
            <a:avLst/>
          </a:prstGeom>
          <a:noFill/>
        </p:spPr>
        <p:txBody>
          <a:bodyPr wrap="square" rtlCol="0">
            <a:spAutoFit/>
          </a:bodyPr>
          <a:lstStyle/>
          <a:p>
            <a:pPr algn="ctr"/>
            <a:r>
              <a:rPr lang="en-US" dirty="0"/>
              <a:t>Addon Hardware</a:t>
            </a:r>
          </a:p>
        </p:txBody>
      </p:sp>
      <p:pic>
        <p:nvPicPr>
          <p:cNvPr id="7" name="Content Placeholder 6">
            <a:extLst>
              <a:ext uri="{FF2B5EF4-FFF2-40B4-BE49-F238E27FC236}">
                <a16:creationId xmlns:a16="http://schemas.microsoft.com/office/drawing/2014/main" id="{F3E69E6D-03A3-48BB-A52E-48E56FE87FD8}"/>
              </a:ext>
            </a:extLst>
          </p:cNvPr>
          <p:cNvPicPr>
            <a:picLocks noGrp="1" noChangeAspect="1"/>
          </p:cNvPicPr>
          <p:nvPr>
            <p:ph idx="1"/>
          </p:nvPr>
        </p:nvPicPr>
        <p:blipFill>
          <a:blip r:embed="rId3"/>
          <a:stretch>
            <a:fillRect/>
          </a:stretch>
        </p:blipFill>
        <p:spPr>
          <a:xfrm>
            <a:off x="1905000" y="1371600"/>
            <a:ext cx="5137698" cy="4876800"/>
          </a:xfrm>
        </p:spPr>
      </p:pic>
    </p:spTree>
    <p:extLst>
      <p:ext uri="{BB962C8B-B14F-4D97-AF65-F5344CB8AC3E}">
        <p14:creationId xmlns:p14="http://schemas.microsoft.com/office/powerpoint/2010/main" val="3116172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930-F5BC-4D35-8F84-3CDE798D7A65}"/>
              </a:ext>
            </a:extLst>
          </p:cNvPr>
          <p:cNvSpPr>
            <a:spLocks noGrp="1"/>
          </p:cNvSpPr>
          <p:nvPr>
            <p:ph type="title"/>
          </p:nvPr>
        </p:nvSpPr>
        <p:spPr/>
        <p:txBody>
          <a:bodyPr/>
          <a:lstStyle/>
          <a:p>
            <a:r>
              <a:rPr lang="en-US" dirty="0"/>
              <a:t>Raspberry Pi Sense Hat</a:t>
            </a:r>
          </a:p>
        </p:txBody>
      </p:sp>
      <p:pic>
        <p:nvPicPr>
          <p:cNvPr id="5" name="Content Placeholder 4">
            <a:extLst>
              <a:ext uri="{FF2B5EF4-FFF2-40B4-BE49-F238E27FC236}">
                <a16:creationId xmlns:a16="http://schemas.microsoft.com/office/drawing/2014/main" id="{3EC22E10-0372-4C4F-9CFF-B40645719985}"/>
              </a:ext>
            </a:extLst>
          </p:cNvPr>
          <p:cNvPicPr>
            <a:picLocks noGrp="1" noChangeAspect="1"/>
          </p:cNvPicPr>
          <p:nvPr>
            <p:ph idx="1"/>
          </p:nvPr>
        </p:nvPicPr>
        <p:blipFill>
          <a:blip r:embed="rId2"/>
          <a:stretch>
            <a:fillRect/>
          </a:stretch>
        </p:blipFill>
        <p:spPr>
          <a:xfrm>
            <a:off x="3005137" y="1353259"/>
            <a:ext cx="2438400" cy="2110154"/>
          </a:xfrm>
        </p:spPr>
      </p:pic>
      <p:pic>
        <p:nvPicPr>
          <p:cNvPr id="7" name="Picture 6">
            <a:extLst>
              <a:ext uri="{FF2B5EF4-FFF2-40B4-BE49-F238E27FC236}">
                <a16:creationId xmlns:a16="http://schemas.microsoft.com/office/drawing/2014/main" id="{3F70FEC7-F64D-4D94-8E26-9C6AEE460FC5}"/>
              </a:ext>
            </a:extLst>
          </p:cNvPr>
          <p:cNvPicPr>
            <a:picLocks noChangeAspect="1"/>
          </p:cNvPicPr>
          <p:nvPr/>
        </p:nvPicPr>
        <p:blipFill>
          <a:blip r:embed="rId3"/>
          <a:stretch>
            <a:fillRect/>
          </a:stretch>
        </p:blipFill>
        <p:spPr>
          <a:xfrm>
            <a:off x="2057400" y="3478373"/>
            <a:ext cx="4333875" cy="3379627"/>
          </a:xfrm>
          <a:prstGeom prst="rect">
            <a:avLst/>
          </a:prstGeom>
        </p:spPr>
      </p:pic>
    </p:spTree>
    <p:extLst>
      <p:ext uri="{BB962C8B-B14F-4D97-AF65-F5344CB8AC3E}">
        <p14:creationId xmlns:p14="http://schemas.microsoft.com/office/powerpoint/2010/main" val="3537474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431800" y="1295400"/>
            <a:ext cx="8229600" cy="4876800"/>
          </a:xfrm>
        </p:spPr>
        <p:txBody>
          <a:bodyPr/>
          <a:lstStyle/>
          <a:p>
            <a:pPr marL="0" indent="0">
              <a:buNone/>
            </a:pPr>
            <a:r>
              <a:rPr lang="en-US" dirty="0"/>
              <a:t>Type: </a:t>
            </a:r>
            <a:r>
              <a:rPr lang="en-US" dirty="0">
                <a:solidFill>
                  <a:srgbClr val="0070C0"/>
                </a:solidFill>
              </a:rPr>
              <a:t>Open accel.py  in </a:t>
            </a:r>
            <a:r>
              <a:rPr lang="en-US" dirty="0" err="1">
                <a:solidFill>
                  <a:srgbClr val="0070C0"/>
                </a:solidFill>
              </a:rPr>
              <a:t>Geany</a:t>
            </a:r>
            <a:endParaRPr lang="en-US" dirty="0">
              <a:solidFill>
                <a:srgbClr val="0070C0"/>
              </a:solidFil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09600" y="1828800"/>
            <a:ext cx="5676900" cy="3381375"/>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6019800" y="17526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5638800" y="1295400"/>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 Standalone Microprocessor </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92500" lnSpcReduction="10000"/>
          </a:bodyPr>
          <a:lstStyle/>
          <a:p>
            <a:pPr marL="0" indent="0" algn="ctr">
              <a:buNone/>
            </a:pPr>
            <a:r>
              <a:rPr lang="en-US" dirty="0"/>
              <a:t>Advantages</a:t>
            </a:r>
          </a:p>
          <a:p>
            <a:r>
              <a:rPr lang="en-US" sz="2400" dirty="0"/>
              <a:t>Targeted size and function.  Right for the job.</a:t>
            </a:r>
          </a:p>
          <a:p>
            <a:endParaRPr lang="en-US" sz="2400" dirty="0"/>
          </a:p>
          <a:p>
            <a:r>
              <a:rPr lang="en-US" sz="2400" dirty="0"/>
              <a:t>Low cost.</a:t>
            </a:r>
          </a:p>
          <a:p>
            <a:endParaRPr lang="en-US" sz="2400" dirty="0"/>
          </a:p>
          <a:p>
            <a:r>
              <a:rPr lang="en-US" sz="2400" dirty="0"/>
              <a:t>Many EVM’s for low cost.</a:t>
            </a:r>
          </a:p>
          <a:p>
            <a:endParaRPr lang="en-US" sz="2400" dirty="0"/>
          </a:p>
          <a:p>
            <a:r>
              <a:rPr lang="en-US" sz="2400" dirty="0"/>
              <a:t>Support from the manufacturer. </a:t>
            </a:r>
          </a:p>
          <a:p>
            <a:endParaRPr lang="en-US" sz="2400" dirty="0"/>
          </a:p>
          <a:p>
            <a:r>
              <a:rPr lang="en-US" sz="2400" dirty="0"/>
              <a:t>Full custom design.  Can make very small.</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92500" lnSpcReduction="10000"/>
          </a:bodyPr>
          <a:lstStyle/>
          <a:p>
            <a:pPr marL="0" indent="0" algn="ctr">
              <a:buNone/>
            </a:pPr>
            <a:r>
              <a:rPr lang="en-US" dirty="0"/>
              <a:t>Disadvantages</a:t>
            </a:r>
          </a:p>
          <a:p>
            <a:r>
              <a:rPr lang="en-US" sz="2400" dirty="0"/>
              <a:t>Need to build circuitry.</a:t>
            </a:r>
          </a:p>
          <a:p>
            <a:endParaRPr lang="en-US" sz="2400" dirty="0"/>
          </a:p>
          <a:p>
            <a:r>
              <a:rPr lang="en-US" sz="2400" dirty="0"/>
              <a:t>Not much Open-source hardware or software</a:t>
            </a:r>
          </a:p>
          <a:p>
            <a:endParaRPr lang="en-US" sz="2400" dirty="0"/>
          </a:p>
          <a:p>
            <a:r>
              <a:rPr lang="en-US" sz="2400" dirty="0"/>
              <a:t>Need to pay for high level language cross compilers.</a:t>
            </a:r>
          </a:p>
        </p:txBody>
      </p:sp>
      <p:pic>
        <p:nvPicPr>
          <p:cNvPr id="7" name="Picture 6">
            <a:extLst>
              <a:ext uri="{FF2B5EF4-FFF2-40B4-BE49-F238E27FC236}">
                <a16:creationId xmlns:a16="http://schemas.microsoft.com/office/drawing/2014/main" id="{EE2EAE70-0891-44FC-92DD-BA29118E7962}"/>
              </a:ext>
            </a:extLst>
          </p:cNvPr>
          <p:cNvPicPr>
            <a:picLocks noChangeAspect="1"/>
          </p:cNvPicPr>
          <p:nvPr/>
        </p:nvPicPr>
        <p:blipFill>
          <a:blip r:embed="rId2"/>
          <a:stretch>
            <a:fillRect/>
          </a:stretch>
        </p:blipFill>
        <p:spPr>
          <a:xfrm>
            <a:off x="4038600" y="4651592"/>
            <a:ext cx="3810000" cy="2168678"/>
          </a:xfrm>
          <a:prstGeom prst="rect">
            <a:avLst/>
          </a:prstGeom>
        </p:spPr>
      </p:pic>
      <p:sp>
        <p:nvSpPr>
          <p:cNvPr id="8" name="TextBox 7">
            <a:extLst>
              <a:ext uri="{FF2B5EF4-FFF2-40B4-BE49-F238E27FC236}">
                <a16:creationId xmlns:a16="http://schemas.microsoft.com/office/drawing/2014/main" id="{16541080-6B7F-4C4C-B0C9-5040A1F34C94}"/>
              </a:ext>
            </a:extLst>
          </p:cNvPr>
          <p:cNvSpPr txBox="1"/>
          <p:nvPr/>
        </p:nvSpPr>
        <p:spPr>
          <a:xfrm>
            <a:off x="4343400" y="4617343"/>
            <a:ext cx="3890270" cy="369332"/>
          </a:xfrm>
          <a:prstGeom prst="rect">
            <a:avLst/>
          </a:prstGeom>
          <a:solidFill>
            <a:schemeClr val="bg1"/>
          </a:solidFill>
        </p:spPr>
        <p:txBody>
          <a:bodyPr wrap="square" rtlCol="0">
            <a:spAutoFit/>
          </a:bodyPr>
          <a:lstStyle/>
          <a:p>
            <a:r>
              <a:rPr lang="en-US" b="1" dirty="0"/>
              <a:t>TI</a:t>
            </a:r>
            <a:r>
              <a:rPr lang="en-US" dirty="0"/>
              <a:t> </a:t>
            </a:r>
            <a:r>
              <a:rPr lang="en-US" b="1" dirty="0"/>
              <a:t>LaunchPad™ Development Kit</a:t>
            </a:r>
            <a:endParaRPr lang="en-US" dirty="0"/>
          </a:p>
        </p:txBody>
      </p:sp>
    </p:spTree>
    <p:extLst>
      <p:ext uri="{BB962C8B-B14F-4D97-AF65-F5344CB8AC3E}">
        <p14:creationId xmlns:p14="http://schemas.microsoft.com/office/powerpoint/2010/main" val="2285062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457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3098995" y="3581400"/>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723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6400800"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Weather station</a:t>
            </a:r>
          </a:p>
        </p:txBody>
      </p:sp>
      <p:sp>
        <p:nvSpPr>
          <p:cNvPr id="3" name="Content Placeholder 2"/>
          <p:cNvSpPr>
            <a:spLocks noGrp="1"/>
          </p:cNvSpPr>
          <p:nvPr>
            <p:ph idx="1"/>
          </p:nvPr>
        </p:nvSpPr>
        <p:spPr>
          <a:xfrm>
            <a:off x="457200" y="1295400"/>
            <a:ext cx="8534400" cy="533400"/>
          </a:xfrm>
        </p:spPr>
        <p:txBody>
          <a:bodyPr>
            <a:normAutofit/>
          </a:bodyPr>
          <a:lstStyle/>
          <a:p>
            <a:pPr marL="0" indent="0">
              <a:buNone/>
            </a:pPr>
            <a:r>
              <a:rPr lang="en-US" sz="2200" dirty="0">
                <a:solidFill>
                  <a:srgbClr val="0070C0"/>
                </a:solidFill>
              </a:rPr>
              <a:t>Inside </a:t>
            </a:r>
            <a:r>
              <a:rPr lang="en-US" sz="2200" dirty="0" err="1">
                <a:solidFill>
                  <a:srgbClr val="0070C0"/>
                </a:solidFill>
              </a:rPr>
              <a:t>Geany</a:t>
            </a:r>
            <a:r>
              <a:rPr lang="en-US" sz="2200" dirty="0">
                <a:solidFill>
                  <a:srgbClr val="0070C0"/>
                </a:solidFill>
              </a:rPr>
              <a:t> open the  MiniWeatherStation.py</a:t>
            </a:r>
          </a:p>
        </p:txBody>
      </p:sp>
      <p:pic>
        <p:nvPicPr>
          <p:cNvPr id="6" name="Picture 5">
            <a:extLst>
              <a:ext uri="{FF2B5EF4-FFF2-40B4-BE49-F238E27FC236}">
                <a16:creationId xmlns:a16="http://schemas.microsoft.com/office/drawing/2014/main" id="{29749C3B-A52D-4A47-A2B7-C8F9CFB858A9}"/>
              </a:ext>
            </a:extLst>
          </p:cNvPr>
          <p:cNvPicPr>
            <a:picLocks noChangeAspect="1"/>
          </p:cNvPicPr>
          <p:nvPr/>
        </p:nvPicPr>
        <p:blipFill>
          <a:blip r:embed="rId2"/>
          <a:stretch>
            <a:fillRect/>
          </a:stretch>
        </p:blipFill>
        <p:spPr>
          <a:xfrm>
            <a:off x="-16933" y="1856408"/>
            <a:ext cx="9144000" cy="3754783"/>
          </a:xfrm>
          <a:prstGeom prst="rect">
            <a:avLst/>
          </a:prstGeom>
        </p:spPr>
      </p:pic>
    </p:spTree>
    <p:extLst>
      <p:ext uri="{BB962C8B-B14F-4D97-AF65-F5344CB8AC3E}">
        <p14:creationId xmlns:p14="http://schemas.microsoft.com/office/powerpoint/2010/main" val="701483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normAutofit fontScale="90000"/>
          </a:bodyPr>
          <a:lstStyle/>
          <a:p>
            <a:r>
              <a:rPr lang="en-US" dirty="0"/>
              <a:t>GUIs via Python </a:t>
            </a:r>
            <a:r>
              <a:rPr lang="en-US" dirty="0" err="1"/>
              <a:t>Tkinter</a:t>
            </a:r>
            <a:r>
              <a:rPr lang="en-US" dirty="0"/>
              <a:t>, </a:t>
            </a:r>
            <a:r>
              <a:rPr lang="en-US" dirty="0" err="1"/>
              <a:t>Pygame</a:t>
            </a:r>
            <a:r>
              <a:rPr lang="en-US" dirty="0"/>
              <a:t>, Qt, GTK+ and </a:t>
            </a:r>
            <a:r>
              <a:rPr lang="en-US" dirty="0" err="1"/>
              <a:t>Wx</a:t>
            </a:r>
            <a:r>
              <a:rPr lang="en-US" dirty="0"/>
              <a:t> Widgets</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4495800"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304801" y="4038599"/>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1035301"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1100653" y="1614487"/>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1752600" y="3962400"/>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457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5398890" y="2590799"/>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457200" y="238125"/>
            <a:ext cx="8229600" cy="990600"/>
          </a:xfrm>
        </p:spPr>
        <p:txBody>
          <a:bodyPr/>
          <a:lstStyle/>
          <a:p>
            <a:r>
              <a:rPr lang="en-US" dirty="0"/>
              <a:t>Looking at the I2C bus  HTS221</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520823" y="1066800"/>
            <a:ext cx="8229600" cy="5057775"/>
          </a:xfrm>
        </p:spPr>
        <p:txBody>
          <a:bodyPr/>
          <a:lstStyle/>
          <a:p>
            <a:pPr marL="0" indent="0">
              <a:buNone/>
            </a:pPr>
            <a:r>
              <a:rPr lang="en-US" dirty="0"/>
              <a:t>i2cdetect –y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i2cdump –y 1 0x5f</a:t>
            </a:r>
          </a:p>
          <a:p>
            <a:pPr marL="0" indent="0">
              <a:buNone/>
            </a:pPr>
            <a:endParaRPr lang="en-US" dirty="0"/>
          </a:p>
        </p:txBody>
      </p:sp>
      <p:pic>
        <p:nvPicPr>
          <p:cNvPr id="4" name="Picture 3">
            <a:extLst>
              <a:ext uri="{FF2B5EF4-FFF2-40B4-BE49-F238E27FC236}">
                <a16:creationId xmlns:a16="http://schemas.microsoft.com/office/drawing/2014/main" id="{E3D12F31-E4EC-40DD-884A-22024D3614FD}"/>
              </a:ext>
            </a:extLst>
          </p:cNvPr>
          <p:cNvPicPr>
            <a:picLocks noChangeAspect="1"/>
          </p:cNvPicPr>
          <p:nvPr/>
        </p:nvPicPr>
        <p:blipFill>
          <a:blip r:embed="rId2"/>
          <a:stretch>
            <a:fillRect/>
          </a:stretch>
        </p:blipFill>
        <p:spPr>
          <a:xfrm>
            <a:off x="520823" y="1524000"/>
            <a:ext cx="3800475" cy="1600200"/>
          </a:xfrm>
          <a:prstGeom prst="rect">
            <a:avLst/>
          </a:prstGeom>
        </p:spPr>
      </p:pic>
      <p:pic>
        <p:nvPicPr>
          <p:cNvPr id="5" name="Picture 4">
            <a:extLst>
              <a:ext uri="{FF2B5EF4-FFF2-40B4-BE49-F238E27FC236}">
                <a16:creationId xmlns:a16="http://schemas.microsoft.com/office/drawing/2014/main" id="{6012E380-44EC-466C-8A04-08209846A2DC}"/>
              </a:ext>
            </a:extLst>
          </p:cNvPr>
          <p:cNvPicPr>
            <a:picLocks noChangeAspect="1"/>
          </p:cNvPicPr>
          <p:nvPr/>
        </p:nvPicPr>
        <p:blipFill>
          <a:blip r:embed="rId3"/>
          <a:stretch>
            <a:fillRect/>
          </a:stretch>
        </p:blipFill>
        <p:spPr>
          <a:xfrm>
            <a:off x="457200" y="3890962"/>
            <a:ext cx="5181600" cy="2886075"/>
          </a:xfrm>
          <a:prstGeom prst="rect">
            <a:avLst/>
          </a:prstGeom>
        </p:spPr>
      </p:pic>
      <p:sp>
        <p:nvSpPr>
          <p:cNvPr id="6" name="Rectangle 5">
            <a:extLst>
              <a:ext uri="{FF2B5EF4-FFF2-40B4-BE49-F238E27FC236}">
                <a16:creationId xmlns:a16="http://schemas.microsoft.com/office/drawing/2014/main" id="{AE056AA3-9BE3-4E49-A526-029EDF7E8DEB}"/>
              </a:ext>
            </a:extLst>
          </p:cNvPr>
          <p:cNvSpPr/>
          <p:nvPr/>
        </p:nvSpPr>
        <p:spPr>
          <a:xfrm>
            <a:off x="2421060" y="4589756"/>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BC45D5-86DA-40C3-A35B-8713DE47F473}"/>
              </a:ext>
            </a:extLst>
          </p:cNvPr>
          <p:cNvSpPr txBox="1"/>
          <p:nvPr/>
        </p:nvSpPr>
        <p:spPr>
          <a:xfrm>
            <a:off x="4708217" y="3272521"/>
            <a:ext cx="3895725" cy="646331"/>
          </a:xfrm>
          <a:prstGeom prst="rect">
            <a:avLst/>
          </a:prstGeom>
          <a:noFill/>
        </p:spPr>
        <p:txBody>
          <a:bodyPr wrap="square" rtlCol="0">
            <a:spAutoFit/>
          </a:bodyPr>
          <a:lstStyle/>
          <a:p>
            <a:r>
              <a:rPr lang="en-US" dirty="0"/>
              <a:t>Humidity registers = 0x29 0x28</a:t>
            </a:r>
          </a:p>
          <a:p>
            <a:r>
              <a:rPr lang="en-US" dirty="0"/>
              <a:t>Temperature registers = 0x2b 0x2a</a:t>
            </a:r>
          </a:p>
        </p:txBody>
      </p:sp>
    </p:spTree>
    <p:extLst>
      <p:ext uri="{BB962C8B-B14F-4D97-AF65-F5344CB8AC3E}">
        <p14:creationId xmlns:p14="http://schemas.microsoft.com/office/powerpoint/2010/main" val="3649979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F530-98F9-4CA7-A35A-7A233C13AD74}"/>
              </a:ext>
            </a:extLst>
          </p:cNvPr>
          <p:cNvSpPr>
            <a:spLocks noGrp="1"/>
          </p:cNvSpPr>
          <p:nvPr>
            <p:ph type="title"/>
          </p:nvPr>
        </p:nvSpPr>
        <p:spPr/>
        <p:txBody>
          <a:bodyPr/>
          <a:lstStyle/>
          <a:p>
            <a:r>
              <a:rPr lang="en-US" dirty="0"/>
              <a:t>More I2C Fun</a:t>
            </a:r>
          </a:p>
        </p:txBody>
      </p:sp>
      <p:sp>
        <p:nvSpPr>
          <p:cNvPr id="3" name="Content Placeholder 2">
            <a:extLst>
              <a:ext uri="{FF2B5EF4-FFF2-40B4-BE49-F238E27FC236}">
                <a16:creationId xmlns:a16="http://schemas.microsoft.com/office/drawing/2014/main" id="{A89BBE03-96C0-4108-8812-A76ADBCC69E0}"/>
              </a:ext>
            </a:extLst>
          </p:cNvPr>
          <p:cNvSpPr>
            <a:spLocks noGrp="1"/>
          </p:cNvSpPr>
          <p:nvPr>
            <p:ph idx="1"/>
          </p:nvPr>
        </p:nvSpPr>
        <p:spPr/>
        <p:txBody>
          <a:bodyPr/>
          <a:lstStyle/>
          <a:p>
            <a:pPr marL="0" indent="0">
              <a:buNone/>
            </a:pPr>
            <a:r>
              <a:rPr lang="en-US" dirty="0"/>
              <a:t>i2cget –y 1 0x5f 0x20</a:t>
            </a:r>
          </a:p>
          <a:p>
            <a:pPr marL="0" indent="0">
              <a:buNone/>
            </a:pPr>
            <a:endParaRPr lang="en-US" dirty="0"/>
          </a:p>
          <a:p>
            <a:pPr marL="0" indent="0">
              <a:buNone/>
            </a:pPr>
            <a:r>
              <a:rPr lang="en-US" dirty="0"/>
              <a:t>i2cset –y 1 0x5f 0x20 0x81</a:t>
            </a:r>
          </a:p>
          <a:p>
            <a:pPr marL="0" indent="0">
              <a:buNone/>
            </a:pPr>
            <a:r>
              <a:rPr lang="en-US" dirty="0"/>
              <a:t>i2cget –y 1 0x5f 0x20</a:t>
            </a:r>
          </a:p>
          <a:p>
            <a:pPr marL="0" indent="0">
              <a:buNone/>
            </a:pPr>
            <a:endParaRPr lang="en-US" dirty="0"/>
          </a:p>
        </p:txBody>
      </p:sp>
      <p:pic>
        <p:nvPicPr>
          <p:cNvPr id="4" name="Picture 3">
            <a:extLst>
              <a:ext uri="{FF2B5EF4-FFF2-40B4-BE49-F238E27FC236}">
                <a16:creationId xmlns:a16="http://schemas.microsoft.com/office/drawing/2014/main" id="{EB21CA7C-380B-4600-95FB-CA735A0DA1A5}"/>
              </a:ext>
            </a:extLst>
          </p:cNvPr>
          <p:cNvPicPr>
            <a:picLocks noChangeAspect="1"/>
          </p:cNvPicPr>
          <p:nvPr/>
        </p:nvPicPr>
        <p:blipFill>
          <a:blip r:embed="rId2"/>
          <a:stretch>
            <a:fillRect/>
          </a:stretch>
        </p:blipFill>
        <p:spPr>
          <a:xfrm>
            <a:off x="460899" y="2209800"/>
            <a:ext cx="2990850" cy="314325"/>
          </a:xfrm>
          <a:prstGeom prst="rect">
            <a:avLst/>
          </a:prstGeom>
        </p:spPr>
      </p:pic>
      <p:pic>
        <p:nvPicPr>
          <p:cNvPr id="5" name="Picture 4">
            <a:extLst>
              <a:ext uri="{FF2B5EF4-FFF2-40B4-BE49-F238E27FC236}">
                <a16:creationId xmlns:a16="http://schemas.microsoft.com/office/drawing/2014/main" id="{04112B90-7F48-42A4-AFD7-D401D8D00876}"/>
              </a:ext>
            </a:extLst>
          </p:cNvPr>
          <p:cNvPicPr>
            <a:picLocks noChangeAspect="1"/>
          </p:cNvPicPr>
          <p:nvPr/>
        </p:nvPicPr>
        <p:blipFill>
          <a:blip r:embed="rId3"/>
          <a:stretch>
            <a:fillRect/>
          </a:stretch>
        </p:blipFill>
        <p:spPr>
          <a:xfrm>
            <a:off x="457200" y="3429000"/>
            <a:ext cx="3276600" cy="419100"/>
          </a:xfrm>
          <a:prstGeom prst="rect">
            <a:avLst/>
          </a:prstGeom>
        </p:spPr>
      </p:pic>
      <p:pic>
        <p:nvPicPr>
          <p:cNvPr id="6" name="Picture 5">
            <a:extLst>
              <a:ext uri="{FF2B5EF4-FFF2-40B4-BE49-F238E27FC236}">
                <a16:creationId xmlns:a16="http://schemas.microsoft.com/office/drawing/2014/main" id="{B4656E69-6697-492B-B6A6-721D8FF68582}"/>
              </a:ext>
            </a:extLst>
          </p:cNvPr>
          <p:cNvPicPr>
            <a:picLocks noChangeAspect="1"/>
          </p:cNvPicPr>
          <p:nvPr/>
        </p:nvPicPr>
        <p:blipFill>
          <a:blip r:embed="rId4"/>
          <a:stretch>
            <a:fillRect/>
          </a:stretch>
        </p:blipFill>
        <p:spPr>
          <a:xfrm>
            <a:off x="4572000" y="3848100"/>
            <a:ext cx="3895725" cy="2981325"/>
          </a:xfrm>
          <a:prstGeom prst="rect">
            <a:avLst/>
          </a:prstGeom>
        </p:spPr>
      </p:pic>
      <p:sp>
        <p:nvSpPr>
          <p:cNvPr id="7" name="Rectangle 6">
            <a:extLst>
              <a:ext uri="{FF2B5EF4-FFF2-40B4-BE49-F238E27FC236}">
                <a16:creationId xmlns:a16="http://schemas.microsoft.com/office/drawing/2014/main" id="{3095B824-0CF4-49A6-B614-FD8957BB51D8}"/>
              </a:ext>
            </a:extLst>
          </p:cNvPr>
          <p:cNvSpPr/>
          <p:nvPr/>
        </p:nvSpPr>
        <p:spPr>
          <a:xfrm>
            <a:off x="457200" y="4038600"/>
            <a:ext cx="2683748" cy="461665"/>
          </a:xfrm>
          <a:prstGeom prst="rect">
            <a:avLst/>
          </a:prstGeom>
        </p:spPr>
        <p:txBody>
          <a:bodyPr wrap="none">
            <a:spAutoFit/>
          </a:bodyPr>
          <a:lstStyle/>
          <a:p>
            <a:r>
              <a:rPr lang="en-US" sz="2400" dirty="0"/>
              <a:t>i2cdump –y 1 0x5f</a:t>
            </a:r>
          </a:p>
        </p:txBody>
      </p:sp>
      <p:sp>
        <p:nvSpPr>
          <p:cNvPr id="8" name="TextBox 7">
            <a:extLst>
              <a:ext uri="{FF2B5EF4-FFF2-40B4-BE49-F238E27FC236}">
                <a16:creationId xmlns:a16="http://schemas.microsoft.com/office/drawing/2014/main" id="{579DB9E7-1718-4908-A558-3EBD539BE6A3}"/>
              </a:ext>
            </a:extLst>
          </p:cNvPr>
          <p:cNvSpPr txBox="1"/>
          <p:nvPr/>
        </p:nvSpPr>
        <p:spPr>
          <a:xfrm>
            <a:off x="4952999" y="2524125"/>
            <a:ext cx="3895725" cy="646331"/>
          </a:xfrm>
          <a:prstGeom prst="rect">
            <a:avLst/>
          </a:prstGeom>
          <a:noFill/>
        </p:spPr>
        <p:txBody>
          <a:bodyPr wrap="square" rtlCol="0">
            <a:spAutoFit/>
          </a:bodyPr>
          <a:lstStyle/>
          <a:p>
            <a:r>
              <a:rPr lang="en-US" dirty="0"/>
              <a:t>Humidity registers = 0x29 0x28</a:t>
            </a:r>
          </a:p>
          <a:p>
            <a:r>
              <a:rPr lang="en-US" dirty="0"/>
              <a:t>Temperature registers = 0x2b 0x2a</a:t>
            </a:r>
          </a:p>
        </p:txBody>
      </p:sp>
      <p:sp>
        <p:nvSpPr>
          <p:cNvPr id="9" name="Rectangle 8">
            <a:extLst>
              <a:ext uri="{FF2B5EF4-FFF2-40B4-BE49-F238E27FC236}">
                <a16:creationId xmlns:a16="http://schemas.microsoft.com/office/drawing/2014/main" id="{5A77E387-6CDD-453F-A490-11974930D03D}"/>
              </a:ext>
            </a:extLst>
          </p:cNvPr>
          <p:cNvSpPr/>
          <p:nvPr/>
        </p:nvSpPr>
        <p:spPr>
          <a:xfrm>
            <a:off x="6629400" y="4572000"/>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821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a:t>
            </a:r>
            <a:r>
              <a:rPr lang="en-US" dirty="0"/>
              <a:t>® and Raspberry Pi</a:t>
            </a:r>
          </a:p>
        </p:txBody>
      </p:sp>
      <p:sp>
        <p:nvSpPr>
          <p:cNvPr id="3" name="Content Placeholder 2"/>
          <p:cNvSpPr>
            <a:spLocks noGrp="1"/>
          </p:cNvSpPr>
          <p:nvPr>
            <p:ph idx="1"/>
          </p:nvPr>
        </p:nvSpPr>
        <p:spPr>
          <a:xfrm>
            <a:off x="609600" y="3951510"/>
            <a:ext cx="8229600" cy="2525490"/>
          </a:xfrm>
        </p:spPr>
        <p:txBody>
          <a:bodyPr>
            <a:normAutofit fontScale="85000" lnSpcReduction="10000"/>
          </a:bodyPr>
          <a:lstStyle/>
          <a:p>
            <a:r>
              <a:rPr lang="en-US" dirty="0"/>
              <a:t>MATLAB only runs on PC, or other Intel/AMD computers.</a:t>
            </a:r>
          </a:p>
          <a:p>
            <a:r>
              <a:rPr lang="en-US" dirty="0"/>
              <a:t>MATLAB can connect and run commands that controls hardware.</a:t>
            </a:r>
          </a:p>
          <a:p>
            <a:r>
              <a:rPr lang="en-US" dirty="0"/>
              <a:t>The Student version of MATLAB comes with all the controls, many toolboxes and Simulink.  </a:t>
            </a:r>
          </a:p>
          <a:p>
            <a:r>
              <a:rPr lang="en-US" dirty="0"/>
              <a:t>The Student version can ONLY be used by students to meet course requirements and perform research at degree granting institutions. Also, you will need to link to the university license server.</a:t>
            </a:r>
          </a:p>
        </p:txBody>
      </p:sp>
      <p:sp>
        <p:nvSpPr>
          <p:cNvPr id="4" name="TextBox 3"/>
          <p:cNvSpPr txBox="1"/>
          <p:nvPr/>
        </p:nvSpPr>
        <p:spPr>
          <a:xfrm>
            <a:off x="2952750" y="1371600"/>
            <a:ext cx="6115050" cy="1954381"/>
          </a:xfrm>
          <a:prstGeom prst="rect">
            <a:avLst/>
          </a:prstGeom>
          <a:noFill/>
        </p:spPr>
        <p:txBody>
          <a:bodyPr wrap="square" rtlCol="0">
            <a:spAutoFit/>
          </a:bodyPr>
          <a:lstStyle/>
          <a:p>
            <a:r>
              <a:rPr lang="en-US" sz="1100" dirty="0"/>
              <a:t>&gt;&gt; </a:t>
            </a:r>
            <a:r>
              <a:rPr lang="en-US" sz="1100" dirty="0" err="1"/>
              <a:t>rpi</a:t>
            </a:r>
            <a:r>
              <a:rPr lang="en-US" sz="1100" dirty="0"/>
              <a:t> = </a:t>
            </a:r>
            <a:r>
              <a:rPr lang="en-US" sz="1100" dirty="0" err="1"/>
              <a:t>raspi</a:t>
            </a:r>
            <a:r>
              <a:rPr lang="en-US" sz="1100" dirty="0"/>
              <a:t>(‘</a:t>
            </a:r>
            <a:r>
              <a:rPr lang="en-US" sz="1100" dirty="0" err="1"/>
              <a:t>Address',‘User',‘Password</a:t>
            </a:r>
            <a:r>
              <a:rPr lang="en-US" sz="1100" dirty="0"/>
              <a:t>');</a:t>
            </a:r>
          </a:p>
          <a:p>
            <a:r>
              <a:rPr lang="en-US" sz="1100" dirty="0"/>
              <a:t>&gt;&gt; mcp3208 = </a:t>
            </a:r>
            <a:r>
              <a:rPr lang="en-US" sz="1100" dirty="0" err="1"/>
              <a:t>spidev</a:t>
            </a:r>
            <a:r>
              <a:rPr lang="en-US" sz="1100" dirty="0"/>
              <a:t>(</a:t>
            </a:r>
            <a:r>
              <a:rPr lang="en-US" sz="1100" dirty="0" err="1"/>
              <a:t>rpi</a:t>
            </a:r>
            <a:r>
              <a:rPr lang="en-US" sz="1100" dirty="0"/>
              <a:t>, 'CE0');</a:t>
            </a:r>
          </a:p>
          <a:p>
            <a:r>
              <a:rPr lang="en-US" sz="1100" dirty="0"/>
              <a:t>&gt;&gt; for </a:t>
            </a:r>
            <a:r>
              <a:rPr lang="en-US" sz="1100" dirty="0" err="1"/>
              <a:t>i</a:t>
            </a:r>
            <a:r>
              <a:rPr lang="en-US" sz="1100" dirty="0"/>
              <a:t>=1:8</a:t>
            </a:r>
          </a:p>
          <a:p>
            <a:r>
              <a:rPr lang="en-US" sz="1100" dirty="0"/>
              <a:t>[v(</a:t>
            </a:r>
            <a:r>
              <a:rPr lang="en-US" sz="1100" dirty="0" err="1"/>
              <a:t>i</a:t>
            </a:r>
            <a:r>
              <a:rPr lang="en-US" sz="1100" dirty="0"/>
              <a:t>),t(</a:t>
            </a:r>
            <a:r>
              <a:rPr lang="en-US" sz="1100" dirty="0" err="1"/>
              <a:t>i</a:t>
            </a:r>
            <a:r>
              <a:rPr lang="en-US" sz="1100" dirty="0"/>
              <a:t>)] = </a:t>
            </a:r>
            <a:r>
              <a:rPr lang="en-US" sz="1100" dirty="0" err="1"/>
              <a:t>DAC_Read</a:t>
            </a:r>
            <a:r>
              <a:rPr lang="en-US" sz="1100" dirty="0"/>
              <a:t>(mcp3208,i);</a:t>
            </a:r>
          </a:p>
          <a:p>
            <a:r>
              <a:rPr lang="en-US" sz="1100" dirty="0"/>
              <a:t>end</a:t>
            </a:r>
          </a:p>
          <a:p>
            <a:r>
              <a:rPr lang="en-US" sz="1100" dirty="0"/>
              <a:t>&gt;&gt; t</a:t>
            </a:r>
          </a:p>
          <a:p>
            <a:r>
              <a:rPr lang="en-US" sz="1100" dirty="0"/>
              <a:t>t =  66.4532   65.7501   67.1563   66.5411   67.0684   67.1563   67.5958   67.7716</a:t>
            </a:r>
          </a:p>
          <a:p>
            <a:endParaRPr lang="en-US" sz="1100" dirty="0"/>
          </a:p>
          <a:p>
            <a:r>
              <a:rPr lang="en-US" sz="1100" dirty="0"/>
              <a:t>&gt;&gt; </a:t>
            </a:r>
            <a:r>
              <a:rPr lang="it-IT" sz="1100" dirty="0"/>
              <a:t>scanI2CBus(rpi,'i2c-1')</a:t>
            </a:r>
          </a:p>
          <a:p>
            <a:r>
              <a:rPr lang="it-IT" sz="1100" dirty="0"/>
              <a:t>ans =  1×4 cell array</a:t>
            </a:r>
          </a:p>
          <a:p>
            <a:r>
              <a:rPr lang="it-IT" sz="1100" dirty="0"/>
              <a:t>    '0x20'    '0x39'    '0x3E'    '0x68'</a:t>
            </a:r>
            <a:endParaRPr lang="en-US" sz="1100" dirty="0"/>
          </a:p>
        </p:txBody>
      </p:sp>
      <p:grpSp>
        <p:nvGrpSpPr>
          <p:cNvPr id="6" name="Group 5"/>
          <p:cNvGrpSpPr/>
          <p:nvPr/>
        </p:nvGrpSpPr>
        <p:grpSpPr>
          <a:xfrm>
            <a:off x="381000" y="1292370"/>
            <a:ext cx="2571750" cy="2659140"/>
            <a:chOff x="381000" y="1292370"/>
            <a:chExt cx="2571750" cy="265914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2370"/>
              <a:ext cx="2571750" cy="265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90600" y="1676400"/>
              <a:ext cx="304800" cy="76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9741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10000" y="4267200"/>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800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92500"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92500"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6762391"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6458" y="0"/>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491067" y="4190164"/>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7543800" y="5183133"/>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6934200"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2387416" y="6051990"/>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2612658" y="4076370"/>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303742"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0" y="355"/>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7063373" y="-510175"/>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3231</Words>
  <Application>Microsoft Office PowerPoint</Application>
  <PresentationFormat>On-screen Show (4:3)</PresentationFormat>
  <Paragraphs>580</Paragraphs>
  <Slides>67</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67</vt:i4>
      </vt:variant>
    </vt:vector>
  </HeadingPairs>
  <TitlesOfParts>
    <vt:vector size="70" baseType="lpstr">
      <vt:lpstr>Arial</vt:lpstr>
      <vt:lpstr>Calibri</vt:lpstr>
      <vt:lpstr>Clarity</vt:lpstr>
      <vt:lpstr>Basic Raspberry Pi and embedded systems</vt:lpstr>
      <vt:lpstr>Outline:</vt:lpstr>
      <vt:lpstr>Think About the Scope of Your Project</vt:lpstr>
      <vt:lpstr>Major Programming Languages</vt:lpstr>
      <vt:lpstr>For More Maker Board Information</vt:lpstr>
      <vt:lpstr> Standalone Microprocessor </vt:lpstr>
      <vt:lpstr>Arduino</vt:lpstr>
      <vt:lpstr>Teensy and Other Small Variants</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Versions</vt:lpstr>
      <vt:lpstr>How do you create SD Card Images</vt:lpstr>
      <vt:lpstr>Hooks ups for your Raspberry Pi</vt:lpstr>
      <vt:lpstr>Hook up your Raspberry Pi</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Useful Windows Tools</vt:lpstr>
      <vt:lpstr>Quick Word on SD Cards   They are not all the same.</vt:lpstr>
      <vt:lpstr>New Backup Tool SD Card Copier</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Add/Remove Software</vt:lpstr>
      <vt:lpstr>*GitHub Collaboration Tools </vt:lpstr>
      <vt:lpstr>GitHub – Great Collaboration Tool</vt:lpstr>
      <vt:lpstr>GitHub – Great Collaboration Tool</vt:lpstr>
      <vt:lpstr>Example of GitHub Desktop</vt:lpstr>
      <vt:lpstr>*Geany – A Good Generic Programming IDE </vt:lpstr>
      <vt:lpstr>*Hello World! Geany</vt:lpstr>
      <vt:lpstr>*Hello World! Geany</vt:lpstr>
      <vt:lpstr>Raspberry Pi I/O*</vt:lpstr>
      <vt:lpstr>*GPIO Pin out</vt:lpstr>
      <vt:lpstr>*Standard Raspberry PI GPIO functions</vt:lpstr>
      <vt:lpstr>Add on Hardware</vt:lpstr>
      <vt:lpstr>Touch Screen with Camera and Case</vt:lpstr>
      <vt:lpstr>Addon Hardware Pi Camera – uses built in port.</vt:lpstr>
      <vt:lpstr>SDR and GNURadio Example</vt:lpstr>
      <vt:lpstr>GNURadio and Raspberry Pi 10.5 GHz Radar Test Range</vt:lpstr>
      <vt:lpstr>Pi Hats – Hardware for the Raspberry Pi</vt:lpstr>
      <vt:lpstr>Franken Chiller Brewery Control</vt:lpstr>
      <vt:lpstr>Raspberry Pi as Wireless Access Point</vt:lpstr>
      <vt:lpstr>Raspberry Pi Sense Hat</vt:lpstr>
      <vt:lpstr>Accelerometer.</vt:lpstr>
      <vt:lpstr>Sense Hat – Chuck Maze</vt:lpstr>
      <vt:lpstr>Weather station</vt:lpstr>
      <vt:lpstr>GUIs via Python Tkinter, Pygame, Qt, GTK+ and Wx Widgets</vt:lpstr>
      <vt:lpstr>Pi Sense Hat – Chuck Paint</vt:lpstr>
      <vt:lpstr>Looking at the I2C bus  HTS221</vt:lpstr>
      <vt:lpstr>More I2C Fun</vt:lpstr>
      <vt:lpstr>Matlab® and Raspberry Pi</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2021-02-21T02:10:07Z</dcterms:modified>
</cp:coreProperties>
</file>